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307" r:id="rId6"/>
    <p:sldId id="308" r:id="rId7"/>
    <p:sldId id="313" r:id="rId8"/>
    <p:sldId id="314" r:id="rId9"/>
    <p:sldId id="312" r:id="rId10"/>
    <p:sldId id="309" r:id="rId11"/>
    <p:sldId id="310" r:id="rId12"/>
    <p:sldId id="315" r:id="rId13"/>
    <p:sldId id="304" r:id="rId14"/>
    <p:sldId id="316" r:id="rId15"/>
    <p:sldId id="263" r:id="rId16"/>
    <p:sldId id="273" r:id="rId17"/>
    <p:sldId id="275" r:id="rId18"/>
    <p:sldId id="277" r:id="rId19"/>
    <p:sldId id="278" r:id="rId20"/>
    <p:sldId id="281" r:id="rId21"/>
    <p:sldId id="282" r:id="rId22"/>
    <p:sldId id="284" r:id="rId23"/>
    <p:sldId id="285" r:id="rId24"/>
    <p:sldId id="287" r:id="rId25"/>
    <p:sldId id="289" r:id="rId26"/>
    <p:sldId id="290" r:id="rId27"/>
    <p:sldId id="292" r:id="rId28"/>
    <p:sldId id="293" r:id="rId29"/>
    <p:sldId id="294" r:id="rId30"/>
    <p:sldId id="297" r:id="rId31"/>
    <p:sldId id="299" r:id="rId32"/>
    <p:sldId id="318" r:id="rId33"/>
    <p:sldId id="300" r:id="rId34"/>
    <p:sldId id="317" r:id="rId35"/>
    <p:sldId id="31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7" d="100"/>
          <a:sy n="87" d="100"/>
        </p:scale>
        <p:origin x="90"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0E811E-E237-4F1B-AC22-C26C1991AA72}" type="datetimeFigureOut">
              <a:rPr lang="en-US" smtClean="0"/>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02F2F-1B22-4127-A54C-9E87F013B003}" type="slidenum">
              <a:rPr lang="en-US" smtClean="0"/>
              <a:t>‹#›</a:t>
            </a:fld>
            <a:endParaRPr lang="en-US"/>
          </a:p>
        </p:txBody>
      </p:sp>
    </p:spTree>
    <p:extLst>
      <p:ext uri="{BB962C8B-B14F-4D97-AF65-F5344CB8AC3E}">
        <p14:creationId xmlns:p14="http://schemas.microsoft.com/office/powerpoint/2010/main" val="1896261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0E811E-E237-4F1B-AC22-C26C1991AA72}" type="datetimeFigureOut">
              <a:rPr lang="en-US" smtClean="0"/>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02F2F-1B22-4127-A54C-9E87F013B003}" type="slidenum">
              <a:rPr lang="en-US" smtClean="0"/>
              <a:t>‹#›</a:t>
            </a:fld>
            <a:endParaRPr lang="en-US"/>
          </a:p>
        </p:txBody>
      </p:sp>
    </p:spTree>
    <p:extLst>
      <p:ext uri="{BB962C8B-B14F-4D97-AF65-F5344CB8AC3E}">
        <p14:creationId xmlns:p14="http://schemas.microsoft.com/office/powerpoint/2010/main" val="1040092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0E811E-E237-4F1B-AC22-C26C1991AA72}" type="datetimeFigureOut">
              <a:rPr lang="en-US" smtClean="0"/>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02F2F-1B22-4127-A54C-9E87F013B003}" type="slidenum">
              <a:rPr lang="en-US" smtClean="0"/>
              <a:t>‹#›</a:t>
            </a:fld>
            <a:endParaRPr lang="en-US"/>
          </a:p>
        </p:txBody>
      </p:sp>
    </p:spTree>
    <p:extLst>
      <p:ext uri="{BB962C8B-B14F-4D97-AF65-F5344CB8AC3E}">
        <p14:creationId xmlns:p14="http://schemas.microsoft.com/office/powerpoint/2010/main" val="1989260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0E811E-E237-4F1B-AC22-C26C1991AA72}" type="datetimeFigureOut">
              <a:rPr lang="en-US" smtClean="0"/>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02F2F-1B22-4127-A54C-9E87F013B003}" type="slidenum">
              <a:rPr lang="en-US" smtClean="0"/>
              <a:t>‹#›</a:t>
            </a:fld>
            <a:endParaRPr lang="en-US"/>
          </a:p>
        </p:txBody>
      </p:sp>
    </p:spTree>
    <p:extLst>
      <p:ext uri="{BB962C8B-B14F-4D97-AF65-F5344CB8AC3E}">
        <p14:creationId xmlns:p14="http://schemas.microsoft.com/office/powerpoint/2010/main" val="2254159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0E811E-E237-4F1B-AC22-C26C1991AA72}" type="datetimeFigureOut">
              <a:rPr lang="en-US" smtClean="0"/>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02F2F-1B22-4127-A54C-9E87F013B003}" type="slidenum">
              <a:rPr lang="en-US" smtClean="0"/>
              <a:t>‹#›</a:t>
            </a:fld>
            <a:endParaRPr lang="en-US"/>
          </a:p>
        </p:txBody>
      </p:sp>
    </p:spTree>
    <p:extLst>
      <p:ext uri="{BB962C8B-B14F-4D97-AF65-F5344CB8AC3E}">
        <p14:creationId xmlns:p14="http://schemas.microsoft.com/office/powerpoint/2010/main" val="745119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0E811E-E237-4F1B-AC22-C26C1991AA72}" type="datetimeFigureOut">
              <a:rPr lang="en-US" smtClean="0"/>
              <a:t>6/8/2016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302F2F-1B22-4127-A54C-9E87F013B003}" type="slidenum">
              <a:rPr lang="en-US" smtClean="0"/>
              <a:t>‹#›</a:t>
            </a:fld>
            <a:endParaRPr lang="en-US"/>
          </a:p>
        </p:txBody>
      </p:sp>
    </p:spTree>
    <p:extLst>
      <p:ext uri="{BB962C8B-B14F-4D97-AF65-F5344CB8AC3E}">
        <p14:creationId xmlns:p14="http://schemas.microsoft.com/office/powerpoint/2010/main" val="4108242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0E811E-E237-4F1B-AC22-C26C1991AA72}" type="datetimeFigureOut">
              <a:rPr lang="en-US" smtClean="0"/>
              <a:t>6/8/2016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302F2F-1B22-4127-A54C-9E87F013B003}" type="slidenum">
              <a:rPr lang="en-US" smtClean="0"/>
              <a:t>‹#›</a:t>
            </a:fld>
            <a:endParaRPr lang="en-US"/>
          </a:p>
        </p:txBody>
      </p:sp>
    </p:spTree>
    <p:extLst>
      <p:ext uri="{BB962C8B-B14F-4D97-AF65-F5344CB8AC3E}">
        <p14:creationId xmlns:p14="http://schemas.microsoft.com/office/powerpoint/2010/main" val="3294334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0E811E-E237-4F1B-AC22-C26C1991AA72}" type="datetimeFigureOut">
              <a:rPr lang="en-US" smtClean="0"/>
              <a:t>6/8/2016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302F2F-1B22-4127-A54C-9E87F013B003}" type="slidenum">
              <a:rPr lang="en-US" smtClean="0"/>
              <a:t>‹#›</a:t>
            </a:fld>
            <a:endParaRPr lang="en-US"/>
          </a:p>
        </p:txBody>
      </p:sp>
    </p:spTree>
    <p:extLst>
      <p:ext uri="{BB962C8B-B14F-4D97-AF65-F5344CB8AC3E}">
        <p14:creationId xmlns:p14="http://schemas.microsoft.com/office/powerpoint/2010/main" val="1944728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0E811E-E237-4F1B-AC22-C26C1991AA72}" type="datetimeFigureOut">
              <a:rPr lang="en-US" smtClean="0"/>
              <a:t>6/8/2016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302F2F-1B22-4127-A54C-9E87F013B003}" type="slidenum">
              <a:rPr lang="en-US" smtClean="0"/>
              <a:t>‹#›</a:t>
            </a:fld>
            <a:endParaRPr lang="en-US"/>
          </a:p>
        </p:txBody>
      </p:sp>
    </p:spTree>
    <p:extLst>
      <p:ext uri="{BB962C8B-B14F-4D97-AF65-F5344CB8AC3E}">
        <p14:creationId xmlns:p14="http://schemas.microsoft.com/office/powerpoint/2010/main" val="2310480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0E811E-E237-4F1B-AC22-C26C1991AA72}" type="datetimeFigureOut">
              <a:rPr lang="en-US" smtClean="0"/>
              <a:t>6/8/2016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302F2F-1B22-4127-A54C-9E87F013B003}" type="slidenum">
              <a:rPr lang="en-US" smtClean="0"/>
              <a:t>‹#›</a:t>
            </a:fld>
            <a:endParaRPr lang="en-US"/>
          </a:p>
        </p:txBody>
      </p:sp>
    </p:spTree>
    <p:extLst>
      <p:ext uri="{BB962C8B-B14F-4D97-AF65-F5344CB8AC3E}">
        <p14:creationId xmlns:p14="http://schemas.microsoft.com/office/powerpoint/2010/main" val="969010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0E811E-E237-4F1B-AC22-C26C1991AA72}" type="datetimeFigureOut">
              <a:rPr lang="en-US" smtClean="0"/>
              <a:t>6/8/2016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302F2F-1B22-4127-A54C-9E87F013B003}" type="slidenum">
              <a:rPr lang="en-US" smtClean="0"/>
              <a:t>‹#›</a:t>
            </a:fld>
            <a:endParaRPr lang="en-US"/>
          </a:p>
        </p:txBody>
      </p:sp>
    </p:spTree>
    <p:extLst>
      <p:ext uri="{BB962C8B-B14F-4D97-AF65-F5344CB8AC3E}">
        <p14:creationId xmlns:p14="http://schemas.microsoft.com/office/powerpoint/2010/main" val="1210479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E811E-E237-4F1B-AC22-C26C1991AA72}" type="datetimeFigureOut">
              <a:rPr lang="en-US" smtClean="0"/>
              <a:t>6/8/2016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302F2F-1B22-4127-A54C-9E87F013B003}" type="slidenum">
              <a:rPr lang="en-US" smtClean="0"/>
              <a:t>‹#›</a:t>
            </a:fld>
            <a:endParaRPr lang="en-US"/>
          </a:p>
        </p:txBody>
      </p:sp>
    </p:spTree>
    <p:extLst>
      <p:ext uri="{BB962C8B-B14F-4D97-AF65-F5344CB8AC3E}">
        <p14:creationId xmlns:p14="http://schemas.microsoft.com/office/powerpoint/2010/main" val="4288231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www.nasa.gov/offices/oct/home/roadmaps/index.html"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Where Formal Methods Might Find Application on Future NASA Missions</a:t>
            </a:r>
            <a:endParaRPr lang="en-US" dirty="0"/>
          </a:p>
        </p:txBody>
      </p:sp>
      <p:sp>
        <p:nvSpPr>
          <p:cNvPr id="3" name="Subtitle 2"/>
          <p:cNvSpPr>
            <a:spLocks noGrp="1"/>
          </p:cNvSpPr>
          <p:nvPr>
            <p:ph type="subTitle" idx="1"/>
          </p:nvPr>
        </p:nvSpPr>
        <p:spPr/>
        <p:txBody>
          <a:bodyPr/>
          <a:lstStyle/>
          <a:p>
            <a:r>
              <a:rPr lang="en-US" dirty="0"/>
              <a:t>On-Ramps </a:t>
            </a:r>
            <a:r>
              <a:rPr lang="en-US" dirty="0" smtClean="0"/>
              <a:t>for </a:t>
            </a:r>
            <a:r>
              <a:rPr lang="en-US" dirty="0"/>
              <a:t>Formal </a:t>
            </a:r>
            <a:r>
              <a:rPr lang="en-US" dirty="0" smtClean="0"/>
              <a:t>Methods</a:t>
            </a:r>
          </a:p>
          <a:p>
            <a:endParaRPr lang="en-US" dirty="0"/>
          </a:p>
        </p:txBody>
      </p:sp>
      <p:pic>
        <p:nvPicPr>
          <p:cNvPr id="5" name="Picture 4"/>
          <p:cNvPicPr>
            <a:picLocks noChangeAspect="1"/>
          </p:cNvPicPr>
          <p:nvPr/>
        </p:nvPicPr>
        <p:blipFill>
          <a:blip r:embed="rId2"/>
          <a:stretch>
            <a:fillRect/>
          </a:stretch>
        </p:blipFill>
        <p:spPr>
          <a:xfrm>
            <a:off x="4995862" y="4205287"/>
            <a:ext cx="2200275" cy="2105025"/>
          </a:xfrm>
          <a:prstGeom prst="rect">
            <a:avLst/>
          </a:prstGeom>
        </p:spPr>
      </p:pic>
    </p:spTree>
    <p:extLst>
      <p:ext uri="{BB962C8B-B14F-4D97-AF65-F5344CB8AC3E}">
        <p14:creationId xmlns:p14="http://schemas.microsoft.com/office/powerpoint/2010/main" val="599676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NASA “Tabs”</a:t>
            </a:r>
            <a:endParaRPr lang="en-US" dirty="0"/>
          </a:p>
        </p:txBody>
      </p:sp>
      <p:pic>
        <p:nvPicPr>
          <p:cNvPr id="8" name="Content Placeholder 7"/>
          <p:cNvPicPr>
            <a:picLocks noGrp="1" noChangeAspect="1"/>
          </p:cNvPicPr>
          <p:nvPr>
            <p:ph sz="half" idx="1"/>
          </p:nvPr>
        </p:nvPicPr>
        <p:blipFill>
          <a:blip r:embed="rId2"/>
          <a:stretch>
            <a:fillRect/>
          </a:stretch>
        </p:blipFill>
        <p:spPr>
          <a:xfrm>
            <a:off x="6019800" y="1690688"/>
            <a:ext cx="5181600" cy="4297388"/>
          </a:xfrm>
          <a:prstGeom prst="rect">
            <a:avLst/>
          </a:prstGeom>
        </p:spPr>
      </p:pic>
      <p:pic>
        <p:nvPicPr>
          <p:cNvPr id="1026" name="Picture 2" descr="http://www.nasa.gov/sites/default/files/thumbnails/image/oct_roadmap_tabs_0.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690688"/>
            <a:ext cx="5181600"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111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838200" y="486032"/>
            <a:ext cx="5076568" cy="5931244"/>
          </a:xfrm>
          <a:prstGeom prst="rect">
            <a:avLst/>
          </a:prstGeom>
        </p:spPr>
      </p:pic>
      <p:pic>
        <p:nvPicPr>
          <p:cNvPr id="6" name="Content Placeholder 5"/>
          <p:cNvPicPr>
            <a:picLocks noGrp="1" noChangeAspect="1"/>
          </p:cNvPicPr>
          <p:nvPr>
            <p:ph sz="half" idx="2"/>
          </p:nvPr>
        </p:nvPicPr>
        <p:blipFill>
          <a:blip r:embed="rId3"/>
          <a:stretch>
            <a:fillRect/>
          </a:stretch>
        </p:blipFill>
        <p:spPr>
          <a:xfrm>
            <a:off x="6172200" y="2273643"/>
            <a:ext cx="5181600" cy="4143632"/>
          </a:xfrm>
          <a:prstGeom prst="rect">
            <a:avLst/>
          </a:prstGeom>
        </p:spPr>
      </p:pic>
    </p:spTree>
    <p:extLst>
      <p:ext uri="{BB962C8B-B14F-4D97-AF65-F5344CB8AC3E}">
        <p14:creationId xmlns:p14="http://schemas.microsoft.com/office/powerpoint/2010/main" val="1458524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6"/>
            <a:ext cx="10515600" cy="1064496"/>
          </a:xfrm>
        </p:spPr>
        <p:txBody>
          <a:bodyPr/>
          <a:lstStyle/>
          <a:p>
            <a:r>
              <a:rPr lang="en-US" dirty="0" smtClean="0"/>
              <a:t>Timeframe (Near Term Technology Example)</a:t>
            </a:r>
            <a:endParaRPr lang="en-US" dirty="0"/>
          </a:p>
        </p:txBody>
      </p:sp>
      <p:pic>
        <p:nvPicPr>
          <p:cNvPr id="2" name="Picture 1"/>
          <p:cNvPicPr>
            <a:picLocks noChangeAspect="1"/>
          </p:cNvPicPr>
          <p:nvPr/>
        </p:nvPicPr>
        <p:blipFill>
          <a:blip r:embed="rId2"/>
          <a:stretch>
            <a:fillRect/>
          </a:stretch>
        </p:blipFill>
        <p:spPr>
          <a:xfrm>
            <a:off x="392476" y="1822792"/>
            <a:ext cx="11407048" cy="4629818"/>
          </a:xfrm>
          <a:prstGeom prst="rect">
            <a:avLst/>
          </a:prstGeom>
        </p:spPr>
      </p:pic>
    </p:spTree>
    <p:extLst>
      <p:ext uri="{BB962C8B-B14F-4D97-AF65-F5344CB8AC3E}">
        <p14:creationId xmlns:p14="http://schemas.microsoft.com/office/powerpoint/2010/main" val="464887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Capabilities</a:t>
            </a:r>
            <a:endParaRPr lang="en-US" dirty="0"/>
          </a:p>
        </p:txBody>
      </p:sp>
      <p:sp>
        <p:nvSpPr>
          <p:cNvPr id="5" name="Text Placeholder 4"/>
          <p:cNvSpPr>
            <a:spLocks noGrp="1"/>
          </p:cNvSpPr>
          <p:nvPr>
            <p:ph type="body" idx="1"/>
          </p:nvPr>
        </p:nvSpPr>
        <p:spPr/>
        <p:txBody>
          <a:bodyPr/>
          <a:lstStyle/>
          <a:p>
            <a:r>
              <a:rPr lang="en-US" dirty="0" smtClean="0"/>
              <a:t>Capabilities need to be developed to an advanced Technical Readiness Level (TRLs) so the capability can be applied to a mission.</a:t>
            </a:r>
            <a:endParaRPr lang="en-US" dirty="0"/>
          </a:p>
        </p:txBody>
      </p:sp>
    </p:spTree>
    <p:extLst>
      <p:ext uri="{BB962C8B-B14F-4D97-AF65-F5344CB8AC3E}">
        <p14:creationId xmlns:p14="http://schemas.microsoft.com/office/powerpoint/2010/main" val="3562016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Generic TRL Definitions</a:t>
            </a:r>
            <a:endParaRPr lang="en-US" dirty="0"/>
          </a:p>
        </p:txBody>
      </p:sp>
      <p:pic>
        <p:nvPicPr>
          <p:cNvPr id="6" name="Content Placeholder 5"/>
          <p:cNvPicPr>
            <a:picLocks noGrp="1" noChangeAspect="1"/>
          </p:cNvPicPr>
          <p:nvPr>
            <p:ph idx="1"/>
          </p:nvPr>
        </p:nvPicPr>
        <p:blipFill>
          <a:blip r:embed="rId2"/>
          <a:stretch>
            <a:fillRect/>
          </a:stretch>
        </p:blipFill>
        <p:spPr>
          <a:xfrm>
            <a:off x="3167200" y="1825625"/>
            <a:ext cx="7381600" cy="4351338"/>
          </a:xfrm>
          <a:prstGeom prst="rect">
            <a:avLst/>
          </a:prstGeom>
        </p:spPr>
      </p:pic>
      <p:sp>
        <p:nvSpPr>
          <p:cNvPr id="9" name="TextBox 8"/>
          <p:cNvSpPr txBox="1"/>
          <p:nvPr/>
        </p:nvSpPr>
        <p:spPr>
          <a:xfrm>
            <a:off x="1369573" y="4011684"/>
            <a:ext cx="1797627" cy="369332"/>
          </a:xfrm>
          <a:prstGeom prst="rect">
            <a:avLst/>
          </a:prstGeom>
          <a:noFill/>
        </p:spPr>
        <p:txBody>
          <a:bodyPr wrap="square" rtlCol="0">
            <a:spAutoFit/>
          </a:bodyPr>
          <a:lstStyle/>
          <a:p>
            <a:r>
              <a:rPr lang="en-US" dirty="0" smtClean="0"/>
              <a:t>“Valley of Death”</a:t>
            </a:r>
            <a:endParaRPr lang="en-US" dirty="0"/>
          </a:p>
        </p:txBody>
      </p:sp>
      <p:sp>
        <p:nvSpPr>
          <p:cNvPr id="10" name="Rounded Rectangle 9"/>
          <p:cNvSpPr/>
          <p:nvPr/>
        </p:nvSpPr>
        <p:spPr>
          <a:xfrm>
            <a:off x="1369573" y="4644736"/>
            <a:ext cx="3569572" cy="153222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369573" y="1730518"/>
            <a:ext cx="3569572" cy="153222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211855" y="2985571"/>
            <a:ext cx="3924719" cy="211523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369573" y="5223767"/>
            <a:ext cx="1797627" cy="646331"/>
          </a:xfrm>
          <a:prstGeom prst="rect">
            <a:avLst/>
          </a:prstGeom>
          <a:noFill/>
        </p:spPr>
        <p:txBody>
          <a:bodyPr wrap="square" rtlCol="0">
            <a:spAutoFit/>
          </a:bodyPr>
          <a:lstStyle/>
          <a:p>
            <a:r>
              <a:rPr lang="en-US" dirty="0" smtClean="0"/>
              <a:t>“Capability Funded”</a:t>
            </a:r>
            <a:endParaRPr lang="en-US" dirty="0"/>
          </a:p>
        </p:txBody>
      </p:sp>
      <p:sp>
        <p:nvSpPr>
          <p:cNvPr id="13" name="TextBox 12"/>
          <p:cNvSpPr txBox="1"/>
          <p:nvPr/>
        </p:nvSpPr>
        <p:spPr>
          <a:xfrm>
            <a:off x="1369574" y="2173465"/>
            <a:ext cx="1797626" cy="646331"/>
          </a:xfrm>
          <a:prstGeom prst="rect">
            <a:avLst/>
          </a:prstGeom>
          <a:noFill/>
        </p:spPr>
        <p:txBody>
          <a:bodyPr wrap="square" rtlCol="0">
            <a:spAutoFit/>
          </a:bodyPr>
          <a:lstStyle/>
          <a:p>
            <a:r>
              <a:rPr lang="en-US" dirty="0" smtClean="0"/>
              <a:t>“Mission Funded”</a:t>
            </a:r>
            <a:endParaRPr lang="en-US" dirty="0"/>
          </a:p>
        </p:txBody>
      </p:sp>
    </p:spTree>
    <p:extLst>
      <p:ext uri="{BB962C8B-B14F-4D97-AF65-F5344CB8AC3E}">
        <p14:creationId xmlns:p14="http://schemas.microsoft.com/office/powerpoint/2010/main" val="178110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8" grpId="0" animBg="1"/>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ormAutofit/>
          </a:bodyPr>
          <a:lstStyle/>
          <a:p>
            <a:r>
              <a:rPr lang="en-US" dirty="0" smtClean="0"/>
              <a:t>Formal Specification Language</a:t>
            </a:r>
            <a:endParaRPr lang="en-US" dirty="0"/>
          </a:p>
        </p:txBody>
      </p:sp>
      <p:sp>
        <p:nvSpPr>
          <p:cNvPr id="5" name="Text Placeholder 4"/>
          <p:cNvSpPr>
            <a:spLocks noGrp="1"/>
          </p:cNvSpPr>
          <p:nvPr>
            <p:ph type="body" sz="half" idx="2"/>
          </p:nvPr>
        </p:nvSpPr>
        <p:spPr/>
        <p:txBody>
          <a:bodyPr>
            <a:normAutofit/>
          </a:bodyPr>
          <a:lstStyle/>
          <a:p>
            <a:r>
              <a:rPr lang="en-US" dirty="0"/>
              <a:t>Develop a formal specification language to enable automatic generation of integrated hardware and software artifacts</a:t>
            </a:r>
          </a:p>
          <a:p>
            <a:r>
              <a:rPr lang="en-US" dirty="0" smtClean="0"/>
              <a:t>SOA</a:t>
            </a:r>
            <a:r>
              <a:rPr lang="en-US" dirty="0"/>
              <a:t>: Commercial sector and </a:t>
            </a:r>
            <a:r>
              <a:rPr lang="en-US" dirty="0" err="1"/>
              <a:t>opensource</a:t>
            </a:r>
            <a:r>
              <a:rPr lang="en-US" dirty="0"/>
              <a:t> frameworks for creation of applications based on RDF, and ontology editor and knowledge acquisition system, and ontology languages</a:t>
            </a:r>
          </a:p>
          <a:p>
            <a:r>
              <a:rPr lang="en-US" dirty="0" smtClean="0"/>
              <a:t>Current </a:t>
            </a:r>
            <a:r>
              <a:rPr lang="en-US" dirty="0"/>
              <a:t>percent of HW/SW system interface artifacts specified by specification language: 10%.  TRL-2</a:t>
            </a:r>
          </a:p>
          <a:p>
            <a:r>
              <a:rPr lang="en-US" dirty="0" smtClean="0"/>
              <a:t>Goal </a:t>
            </a:r>
            <a:r>
              <a:rPr lang="en-US" dirty="0"/>
              <a:t>to specify almost all system design HW/SW interface artifacts with the specification language :100%.  TRL-9</a:t>
            </a:r>
          </a:p>
          <a:p>
            <a:endParaRPr lang="en-US" dirty="0"/>
          </a:p>
        </p:txBody>
      </p:sp>
      <p:pic>
        <p:nvPicPr>
          <p:cNvPr id="8" name="Content Placeholder 7"/>
          <p:cNvPicPr>
            <a:picLocks noGrp="1" noChangeAspect="1"/>
          </p:cNvPicPr>
          <p:nvPr>
            <p:ph sz="half" idx="4294967295"/>
          </p:nvPr>
        </p:nvPicPr>
        <p:blipFill>
          <a:blip r:embed="rId2"/>
          <a:stretch>
            <a:fillRect/>
          </a:stretch>
        </p:blipFill>
        <p:spPr>
          <a:xfrm>
            <a:off x="7010400" y="2490788"/>
            <a:ext cx="5181600" cy="4151312"/>
          </a:xfrm>
          <a:prstGeom prst="rect">
            <a:avLst/>
          </a:prstGeom>
        </p:spPr>
      </p:pic>
      <p:pic>
        <p:nvPicPr>
          <p:cNvPr id="4" name="Content Placeholder 3"/>
          <p:cNvPicPr>
            <a:picLocks noGrp="1" noChangeAspect="1"/>
          </p:cNvPicPr>
          <p:nvPr>
            <p:ph idx="1"/>
          </p:nvPr>
        </p:nvPicPr>
        <p:blipFill>
          <a:blip r:embed="rId3"/>
          <a:stretch>
            <a:fillRect/>
          </a:stretch>
        </p:blipFill>
        <p:spPr>
          <a:xfrm>
            <a:off x="5183188" y="556007"/>
            <a:ext cx="6172200" cy="3450461"/>
          </a:xfrm>
          <a:prstGeom prst="rect">
            <a:avLst/>
          </a:prstGeom>
        </p:spPr>
      </p:pic>
    </p:spTree>
    <p:extLst>
      <p:ext uri="{BB962C8B-B14F-4D97-AF65-F5344CB8AC3E}">
        <p14:creationId xmlns:p14="http://schemas.microsoft.com/office/powerpoint/2010/main" val="1217718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181559"/>
          </a:xfrm>
        </p:spPr>
        <p:txBody>
          <a:bodyPr/>
          <a:lstStyle/>
          <a:p>
            <a:r>
              <a:rPr lang="en-US" dirty="0" smtClean="0"/>
              <a:t>Autonomous Fault Detection</a:t>
            </a:r>
            <a:endParaRPr lang="en-US" dirty="0"/>
          </a:p>
        </p:txBody>
      </p:sp>
      <p:sp>
        <p:nvSpPr>
          <p:cNvPr id="4" name="Text Placeholder 3"/>
          <p:cNvSpPr>
            <a:spLocks noGrp="1"/>
          </p:cNvSpPr>
          <p:nvPr>
            <p:ph type="body" sz="half" idx="2"/>
          </p:nvPr>
        </p:nvSpPr>
        <p:spPr>
          <a:xfrm>
            <a:off x="839788" y="1638759"/>
            <a:ext cx="4029667" cy="3811588"/>
          </a:xfrm>
        </p:spPr>
        <p:txBody>
          <a:bodyPr>
            <a:noAutofit/>
          </a:bodyPr>
          <a:lstStyle/>
          <a:p>
            <a:r>
              <a:rPr lang="en-US" sz="1400" dirty="0"/>
              <a:t>Fault detection and isolation is currently done primarily with hard coded thresholds. New techniques which use data driven and model based analytical techniques to detect anomalous system behavior and isolate probable causes have been demonstrated in some prototype systems.</a:t>
            </a:r>
          </a:p>
          <a:p>
            <a:r>
              <a:rPr lang="en-US" sz="1400" b="1" i="1" dirty="0" smtClean="0"/>
              <a:t>SOA </a:t>
            </a:r>
            <a:r>
              <a:rPr lang="en-US" sz="1400" b="1" i="1" dirty="0"/>
              <a:t>TRL-5</a:t>
            </a:r>
          </a:p>
          <a:p>
            <a:r>
              <a:rPr lang="en-US" sz="1400" dirty="0"/>
              <a:t>&gt; 10% false positive anomaly detection; &lt; 2% false negative anomaly detection; Human-in-the-loop needed for fault</a:t>
            </a:r>
          </a:p>
          <a:p>
            <a:r>
              <a:rPr lang="en-US" sz="1400" dirty="0"/>
              <a:t>identification: </a:t>
            </a:r>
            <a:r>
              <a:rPr lang="fr-FR" sz="1400" dirty="0"/>
              <a:t>&lt; 5% false positive </a:t>
            </a:r>
            <a:r>
              <a:rPr lang="fr-FR" sz="1400" dirty="0" err="1"/>
              <a:t>fault</a:t>
            </a:r>
            <a:r>
              <a:rPr lang="fr-FR" sz="1400" dirty="0"/>
              <a:t> identification; </a:t>
            </a:r>
            <a:r>
              <a:rPr lang="en-US" sz="1400" dirty="0"/>
              <a:t>&lt; 10% false negative fault identification</a:t>
            </a:r>
          </a:p>
          <a:p>
            <a:r>
              <a:rPr lang="en-US" sz="1400" b="1" i="1" dirty="0" smtClean="0"/>
              <a:t>Goal </a:t>
            </a:r>
            <a:r>
              <a:rPr lang="en-US" sz="1400" b="1" i="1" dirty="0"/>
              <a:t>TRL 7</a:t>
            </a:r>
          </a:p>
          <a:p>
            <a:r>
              <a:rPr lang="en-US" sz="1400" dirty="0"/>
              <a:t>&lt; 10% false positive anomaly detection; &lt; 2% false negative anomaly detection; No human-in-the-loop needed for fault</a:t>
            </a:r>
          </a:p>
          <a:p>
            <a:r>
              <a:rPr lang="en-US" sz="1400" dirty="0"/>
              <a:t>identification: </a:t>
            </a:r>
            <a:r>
              <a:rPr lang="fr-FR" sz="1400" dirty="0"/>
              <a:t>&lt; 5% false positive </a:t>
            </a:r>
            <a:r>
              <a:rPr lang="fr-FR" sz="1400" dirty="0" err="1"/>
              <a:t>fault</a:t>
            </a:r>
            <a:r>
              <a:rPr lang="fr-FR" sz="1400" dirty="0"/>
              <a:t> identification; </a:t>
            </a:r>
            <a:r>
              <a:rPr lang="en-US" sz="1400" dirty="0"/>
              <a:t>&lt; 10% false negative fault identification</a:t>
            </a:r>
          </a:p>
          <a:p>
            <a:endParaRPr lang="en-US" sz="1400" dirty="0"/>
          </a:p>
        </p:txBody>
      </p:sp>
      <p:pic>
        <p:nvPicPr>
          <p:cNvPr id="6" name="Content Placeholder 5"/>
          <p:cNvPicPr>
            <a:picLocks noGrp="1" noChangeAspect="1"/>
          </p:cNvPicPr>
          <p:nvPr>
            <p:ph sz="half" idx="4294967295"/>
          </p:nvPr>
        </p:nvPicPr>
        <p:blipFill>
          <a:blip r:embed="rId2"/>
          <a:stretch>
            <a:fillRect/>
          </a:stretch>
        </p:blipFill>
        <p:spPr>
          <a:xfrm>
            <a:off x="7354888" y="2541588"/>
            <a:ext cx="4456112" cy="3965575"/>
          </a:xfrm>
          <a:prstGeom prst="rect">
            <a:avLst/>
          </a:prstGeom>
        </p:spPr>
      </p:pic>
      <p:pic>
        <p:nvPicPr>
          <p:cNvPr id="5" name="Content Placeholder 4"/>
          <p:cNvPicPr>
            <a:picLocks noGrp="1" noChangeAspect="1"/>
          </p:cNvPicPr>
          <p:nvPr>
            <p:ph idx="1"/>
          </p:nvPr>
        </p:nvPicPr>
        <p:blipFill>
          <a:blip r:embed="rId3"/>
          <a:stretch>
            <a:fillRect/>
          </a:stretch>
        </p:blipFill>
        <p:spPr>
          <a:xfrm>
            <a:off x="5183188" y="590078"/>
            <a:ext cx="6172200" cy="4652318"/>
          </a:xfrm>
          <a:prstGeom prst="rect">
            <a:avLst/>
          </a:prstGeom>
        </p:spPr>
      </p:pic>
    </p:spTree>
    <p:extLst>
      <p:ext uri="{BB962C8B-B14F-4D97-AF65-F5344CB8AC3E}">
        <p14:creationId xmlns:p14="http://schemas.microsoft.com/office/powerpoint/2010/main" val="1032922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Autonomous Surface Navigation</a:t>
            </a:r>
            <a:endParaRPr lang="en-US" dirty="0"/>
          </a:p>
        </p:txBody>
      </p:sp>
      <p:sp>
        <p:nvSpPr>
          <p:cNvPr id="3" name="Text Placeholder 2"/>
          <p:cNvSpPr>
            <a:spLocks noGrp="1"/>
          </p:cNvSpPr>
          <p:nvPr>
            <p:ph type="body" sz="half" idx="2"/>
          </p:nvPr>
        </p:nvSpPr>
        <p:spPr/>
        <p:txBody>
          <a:bodyPr/>
          <a:lstStyle/>
          <a:p>
            <a:r>
              <a:rPr lang="en-US" b="1" i="1" dirty="0"/>
              <a:t>Technology Challenge:</a:t>
            </a:r>
          </a:p>
          <a:p>
            <a:r>
              <a:rPr lang="en-US" dirty="0"/>
              <a:t>Assessment of navigation performance under a range of terrain and lighting conditions. Incorporation </a:t>
            </a:r>
            <a:r>
              <a:rPr lang="en-US" dirty="0" smtClean="0"/>
              <a:t>of higher </a:t>
            </a:r>
            <a:r>
              <a:rPr lang="en-US" dirty="0"/>
              <a:t>fidelity models of mobility in </a:t>
            </a:r>
            <a:r>
              <a:rPr lang="en-US" dirty="0" err="1"/>
              <a:t>traversability</a:t>
            </a:r>
            <a:r>
              <a:rPr lang="en-US" dirty="0"/>
              <a:t> assessment and motion planning with limited </a:t>
            </a:r>
            <a:r>
              <a:rPr lang="en-US" dirty="0" smtClean="0"/>
              <a:t>onboard computation</a:t>
            </a:r>
            <a:r>
              <a:rPr lang="en-US" dirty="0"/>
              <a:t>. Assessment of broader range of terrain hazards (geometric and </a:t>
            </a:r>
            <a:r>
              <a:rPr lang="en-US" dirty="0" err="1"/>
              <a:t>terramechanical</a:t>
            </a:r>
            <a:r>
              <a:rPr lang="en-US" dirty="0"/>
              <a:t> hazards</a:t>
            </a:r>
            <a:r>
              <a:rPr lang="en-US" dirty="0" smtClean="0"/>
              <a:t>) with </a:t>
            </a:r>
            <a:r>
              <a:rPr lang="en-US" dirty="0"/>
              <a:t>limited sensing and onboard computation. Online navigation parameter and algorithm tuning based </a:t>
            </a:r>
            <a:r>
              <a:rPr lang="en-US" dirty="0" smtClean="0"/>
              <a:t>on traverse </a:t>
            </a:r>
            <a:r>
              <a:rPr lang="en-US" dirty="0"/>
              <a:t>experience.</a:t>
            </a:r>
          </a:p>
        </p:txBody>
      </p:sp>
      <p:pic>
        <p:nvPicPr>
          <p:cNvPr id="6" name="Content Placeholder 5"/>
          <p:cNvPicPr>
            <a:picLocks noGrp="1" noChangeAspect="1"/>
          </p:cNvPicPr>
          <p:nvPr>
            <p:ph sz="half" idx="4294967295"/>
          </p:nvPr>
        </p:nvPicPr>
        <p:blipFill>
          <a:blip r:embed="rId2"/>
          <a:stretch>
            <a:fillRect/>
          </a:stretch>
        </p:blipFill>
        <p:spPr>
          <a:xfrm>
            <a:off x="6580742" y="3521285"/>
            <a:ext cx="5181600" cy="2965450"/>
          </a:xfrm>
          <a:prstGeom prst="rect">
            <a:avLst/>
          </a:prstGeom>
        </p:spPr>
      </p:pic>
      <p:pic>
        <p:nvPicPr>
          <p:cNvPr id="5" name="Content Placeholder 4"/>
          <p:cNvPicPr>
            <a:picLocks noGrp="1" noChangeAspect="1"/>
          </p:cNvPicPr>
          <p:nvPr>
            <p:ph idx="1"/>
          </p:nvPr>
        </p:nvPicPr>
        <p:blipFill>
          <a:blip r:embed="rId3"/>
          <a:stretch>
            <a:fillRect/>
          </a:stretch>
        </p:blipFill>
        <p:spPr>
          <a:xfrm>
            <a:off x="5028952" y="835160"/>
            <a:ext cx="6172200" cy="3988333"/>
          </a:xfrm>
          <a:prstGeom prst="rect">
            <a:avLst/>
          </a:prstGeom>
        </p:spPr>
      </p:pic>
    </p:spTree>
    <p:extLst>
      <p:ext uri="{BB962C8B-B14F-4D97-AF65-F5344CB8AC3E}">
        <p14:creationId xmlns:p14="http://schemas.microsoft.com/office/powerpoint/2010/main" val="15094764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Intent</a:t>
            </a:r>
            <a:endParaRPr lang="en-US" dirty="0"/>
          </a:p>
        </p:txBody>
      </p:sp>
      <p:sp>
        <p:nvSpPr>
          <p:cNvPr id="3" name="Text Placeholder 2"/>
          <p:cNvSpPr>
            <a:spLocks noGrp="1"/>
          </p:cNvSpPr>
          <p:nvPr>
            <p:ph type="body" sz="half" idx="2"/>
          </p:nvPr>
        </p:nvSpPr>
        <p:spPr/>
        <p:txBody>
          <a:bodyPr>
            <a:normAutofit/>
          </a:bodyPr>
          <a:lstStyle/>
          <a:p>
            <a:r>
              <a:rPr lang="en-US" b="1" i="1" dirty="0"/>
              <a:t>Technology Description:</a:t>
            </a:r>
          </a:p>
          <a:p>
            <a:r>
              <a:rPr lang="en-US" dirty="0"/>
              <a:t>Enables autonomous system to detect, recognize, and/or react to human intent.</a:t>
            </a:r>
          </a:p>
          <a:p>
            <a:r>
              <a:rPr lang="en-US" b="1" i="1" dirty="0"/>
              <a:t>Technology Challenge:</a:t>
            </a:r>
          </a:p>
          <a:p>
            <a:r>
              <a:rPr lang="en-US" dirty="0"/>
              <a:t>Challenges include developing systems to recognize user activity, gaze (direction, target, etc.), </a:t>
            </a:r>
            <a:r>
              <a:rPr lang="en-US" dirty="0" smtClean="0"/>
              <a:t>gestures (</a:t>
            </a:r>
            <a:r>
              <a:rPr lang="en-US" dirty="0"/>
              <a:t>affect, deictic, and iconic), speech, and other elements as indicators of implicit operator intent, </a:t>
            </a:r>
            <a:r>
              <a:rPr lang="en-US" dirty="0" smtClean="0"/>
              <a:t>behavioral models </a:t>
            </a:r>
            <a:r>
              <a:rPr lang="en-US" dirty="0"/>
              <a:t>capable of predicting future operator actions, and planning systems capable of </a:t>
            </a:r>
            <a:r>
              <a:rPr lang="en-US" dirty="0" smtClean="0"/>
              <a:t>responding appropriately</a:t>
            </a:r>
            <a:r>
              <a:rPr lang="en-US" dirty="0"/>
              <a:t>.</a:t>
            </a:r>
          </a:p>
        </p:txBody>
      </p:sp>
      <p:pic>
        <p:nvPicPr>
          <p:cNvPr id="6" name="Content Placeholder 5"/>
          <p:cNvPicPr>
            <a:picLocks noGrp="1" noChangeAspect="1"/>
          </p:cNvPicPr>
          <p:nvPr>
            <p:ph sz="half" idx="4294967295"/>
          </p:nvPr>
        </p:nvPicPr>
        <p:blipFill>
          <a:blip r:embed="rId2"/>
          <a:stretch>
            <a:fillRect/>
          </a:stretch>
        </p:blipFill>
        <p:spPr>
          <a:xfrm>
            <a:off x="6502400" y="3143250"/>
            <a:ext cx="5181600" cy="3240088"/>
          </a:xfrm>
          <a:prstGeom prst="rect">
            <a:avLst/>
          </a:prstGeom>
        </p:spPr>
      </p:pic>
      <p:pic>
        <p:nvPicPr>
          <p:cNvPr id="5" name="Content Placeholder 4"/>
          <p:cNvPicPr>
            <a:picLocks noGrp="1" noChangeAspect="1"/>
          </p:cNvPicPr>
          <p:nvPr>
            <p:ph idx="1"/>
          </p:nvPr>
        </p:nvPicPr>
        <p:blipFill>
          <a:blip r:embed="rId3"/>
          <a:stretch>
            <a:fillRect/>
          </a:stretch>
        </p:blipFill>
        <p:spPr>
          <a:xfrm>
            <a:off x="5183188" y="937926"/>
            <a:ext cx="6172200" cy="3448623"/>
          </a:xfrm>
          <a:prstGeom prst="rect">
            <a:avLst/>
          </a:prstGeom>
        </p:spPr>
      </p:pic>
    </p:spTree>
    <p:extLst>
      <p:ext uri="{BB962C8B-B14F-4D97-AF65-F5344CB8AC3E}">
        <p14:creationId xmlns:p14="http://schemas.microsoft.com/office/powerpoint/2010/main" val="1296166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Autonomous Systems Human Interface</a:t>
            </a:r>
            <a:endParaRPr lang="en-US" dirty="0"/>
          </a:p>
        </p:txBody>
      </p:sp>
      <p:sp>
        <p:nvSpPr>
          <p:cNvPr id="3" name="Text Placeholder 2"/>
          <p:cNvSpPr>
            <a:spLocks noGrp="1"/>
          </p:cNvSpPr>
          <p:nvPr>
            <p:ph type="body" sz="half" idx="2"/>
          </p:nvPr>
        </p:nvSpPr>
        <p:spPr/>
        <p:txBody>
          <a:bodyPr/>
          <a:lstStyle/>
          <a:p>
            <a:r>
              <a:rPr lang="en-US" b="1" i="1" dirty="0"/>
              <a:t>Technology Description:</a:t>
            </a:r>
          </a:p>
          <a:p>
            <a:r>
              <a:rPr lang="en-US" dirty="0"/>
              <a:t>Software framework that facilitates coordination, communication, and collaboration between humans </a:t>
            </a:r>
            <a:r>
              <a:rPr lang="en-US" dirty="0" smtClean="0"/>
              <a:t>and autonomous </a:t>
            </a:r>
            <a:r>
              <a:rPr lang="en-US" dirty="0"/>
              <a:t>systems (including robots and software agents).</a:t>
            </a:r>
          </a:p>
          <a:p>
            <a:r>
              <a:rPr lang="en-US" b="1" i="1" dirty="0"/>
              <a:t>Technology Challenge:</a:t>
            </a:r>
          </a:p>
          <a:p>
            <a:r>
              <a:rPr lang="en-US" dirty="0"/>
              <a:t>Challenges include enabling humans and autonomous systems to communicate (conversing about goals</a:t>
            </a:r>
            <a:r>
              <a:rPr lang="en-US" dirty="0" smtClean="0"/>
              <a:t>, abilities</a:t>
            </a:r>
            <a:r>
              <a:rPr lang="en-US" dirty="0"/>
              <a:t>, plans, and achievements) and to collaborate (jointly solving problems).</a:t>
            </a:r>
          </a:p>
        </p:txBody>
      </p:sp>
      <p:pic>
        <p:nvPicPr>
          <p:cNvPr id="6" name="Content Placeholder 5"/>
          <p:cNvPicPr>
            <a:picLocks noGrp="1" noChangeAspect="1"/>
          </p:cNvPicPr>
          <p:nvPr>
            <p:ph sz="half" idx="4294967295"/>
          </p:nvPr>
        </p:nvPicPr>
        <p:blipFill>
          <a:blip r:embed="rId2"/>
          <a:stretch>
            <a:fillRect/>
          </a:stretch>
        </p:blipFill>
        <p:spPr>
          <a:xfrm>
            <a:off x="6635826" y="3560226"/>
            <a:ext cx="5181600" cy="2859088"/>
          </a:xfrm>
          <a:prstGeom prst="rect">
            <a:avLst/>
          </a:prstGeom>
        </p:spPr>
      </p:pic>
      <p:pic>
        <p:nvPicPr>
          <p:cNvPr id="5" name="Content Placeholder 4"/>
          <p:cNvPicPr>
            <a:picLocks noGrp="1" noChangeAspect="1"/>
          </p:cNvPicPr>
          <p:nvPr>
            <p:ph idx="1"/>
          </p:nvPr>
        </p:nvPicPr>
        <p:blipFill>
          <a:blip r:embed="rId3"/>
          <a:stretch>
            <a:fillRect/>
          </a:stretch>
        </p:blipFill>
        <p:spPr>
          <a:xfrm>
            <a:off x="5227255" y="1040807"/>
            <a:ext cx="6172200" cy="3290600"/>
          </a:xfrm>
          <a:prstGeom prst="rect">
            <a:avLst/>
          </a:prstGeom>
        </p:spPr>
      </p:pic>
    </p:spTree>
    <p:extLst>
      <p:ext uri="{BB962C8B-B14F-4D97-AF65-F5344CB8AC3E}">
        <p14:creationId xmlns:p14="http://schemas.microsoft.com/office/powerpoint/2010/main" val="3887687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071766" cy="6064126"/>
          </a:xfrm>
        </p:spPr>
        <p:txBody>
          <a:bodyPr anchor="t"/>
          <a:lstStyle/>
          <a:p>
            <a:r>
              <a:rPr lang="en-US" dirty="0" smtClean="0"/>
              <a:t>I am not a formal methods expert.</a:t>
            </a:r>
            <a:br>
              <a:rPr lang="en-US" dirty="0" smtClean="0"/>
            </a:br>
            <a:r>
              <a:rPr lang="en-US" dirty="0"/>
              <a:t/>
            </a:r>
            <a:br>
              <a:rPr lang="en-US" dirty="0"/>
            </a:br>
            <a:r>
              <a:rPr lang="en-US" dirty="0" smtClean="0"/>
              <a:t>Or an AI expert.</a:t>
            </a:r>
            <a:br>
              <a:rPr lang="en-US" dirty="0" smtClean="0"/>
            </a:br>
            <a:r>
              <a:rPr lang="en-US" dirty="0"/>
              <a:t/>
            </a:r>
            <a:br>
              <a:rPr lang="en-US" dirty="0"/>
            </a:br>
            <a:r>
              <a:rPr lang="en-US" dirty="0" smtClean="0"/>
              <a:t>Or an automation expert.</a:t>
            </a:r>
            <a:br>
              <a:rPr lang="en-US" dirty="0" smtClean="0"/>
            </a:br>
            <a:r>
              <a:rPr lang="en-US" dirty="0"/>
              <a:t/>
            </a:r>
            <a:br>
              <a:rPr lang="en-US" dirty="0"/>
            </a:b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1554" y="457199"/>
            <a:ext cx="7962182" cy="606412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1554" y="457200"/>
            <a:ext cx="7962182" cy="606412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028" y="457198"/>
            <a:ext cx="11529708" cy="6064128"/>
          </a:xfrm>
          <a:prstGeom prst="rect">
            <a:avLst/>
          </a:prstGeom>
        </p:spPr>
      </p:pic>
    </p:spTree>
    <p:extLst>
      <p:ext uri="{BB962C8B-B14F-4D97-AF65-F5344CB8AC3E}">
        <p14:creationId xmlns:p14="http://schemas.microsoft.com/office/powerpoint/2010/main" val="102464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Ground-Based Fault Forecasting</a:t>
            </a:r>
            <a:endParaRPr lang="en-US" dirty="0"/>
          </a:p>
        </p:txBody>
      </p:sp>
      <p:sp>
        <p:nvSpPr>
          <p:cNvPr id="3" name="Text Placeholder 2"/>
          <p:cNvSpPr>
            <a:spLocks noGrp="1"/>
          </p:cNvSpPr>
          <p:nvPr>
            <p:ph type="body" sz="half" idx="2"/>
          </p:nvPr>
        </p:nvSpPr>
        <p:spPr/>
        <p:txBody>
          <a:bodyPr>
            <a:normAutofit lnSpcReduction="10000"/>
          </a:bodyPr>
          <a:lstStyle/>
          <a:p>
            <a:r>
              <a:rPr lang="en-US" b="1" i="1" dirty="0" smtClean="0"/>
              <a:t>Technology </a:t>
            </a:r>
            <a:r>
              <a:rPr lang="en-US" b="1" i="1" dirty="0"/>
              <a:t>Current SOA:</a:t>
            </a:r>
          </a:p>
          <a:p>
            <a:r>
              <a:rPr lang="en-US" dirty="0"/>
              <a:t>Commercial product, Testability, Engineering, </a:t>
            </a:r>
            <a:r>
              <a:rPr lang="en-US" dirty="0" smtClean="0"/>
              <a:t>and Maintenance </a:t>
            </a:r>
            <a:r>
              <a:rPr lang="en-US" dirty="0"/>
              <a:t>System (TEAMS), from QSI, uses </a:t>
            </a:r>
            <a:r>
              <a:rPr lang="en-US" dirty="0" smtClean="0"/>
              <a:t>a diagnostic </a:t>
            </a:r>
            <a:r>
              <a:rPr lang="en-US" dirty="0" err="1"/>
              <a:t>reasoner</a:t>
            </a:r>
            <a:r>
              <a:rPr lang="en-US" dirty="0"/>
              <a:t> that adapts through </a:t>
            </a:r>
            <a:r>
              <a:rPr lang="en-US" dirty="0" smtClean="0"/>
              <a:t>learning. Used </a:t>
            </a:r>
            <a:r>
              <a:rPr lang="en-US" dirty="0"/>
              <a:t>in test beds at various centers. NASA </a:t>
            </a:r>
            <a:r>
              <a:rPr lang="en-US" dirty="0" smtClean="0"/>
              <a:t>ARC Inductive </a:t>
            </a:r>
            <a:r>
              <a:rPr lang="en-US" dirty="0"/>
              <a:t>Monitoring System (IMS): uses </a:t>
            </a:r>
            <a:r>
              <a:rPr lang="en-US" dirty="0" smtClean="0"/>
              <a:t>data mining </a:t>
            </a:r>
            <a:r>
              <a:rPr lang="en-US" dirty="0"/>
              <a:t>clustering technique to isolate </a:t>
            </a:r>
            <a:r>
              <a:rPr lang="en-US" dirty="0" smtClean="0"/>
              <a:t>off-nominal interaction </a:t>
            </a:r>
            <a:r>
              <a:rPr lang="en-US" dirty="0"/>
              <a:t>between parameters. G2 is an AI </a:t>
            </a:r>
            <a:r>
              <a:rPr lang="en-US" dirty="0" smtClean="0"/>
              <a:t>expert system </a:t>
            </a:r>
            <a:r>
              <a:rPr lang="en-US" dirty="0"/>
              <a:t>demonstrated on the ISS for </a:t>
            </a:r>
            <a:r>
              <a:rPr lang="en-US" dirty="0" smtClean="0"/>
              <a:t>payload monitoring</a:t>
            </a:r>
            <a:r>
              <a:rPr lang="en-US" dirty="0"/>
              <a:t>. It is in use at some commercial </a:t>
            </a:r>
            <a:r>
              <a:rPr lang="en-US" dirty="0" smtClean="0"/>
              <a:t>satellite facilities </a:t>
            </a:r>
            <a:r>
              <a:rPr lang="en-US" dirty="0"/>
              <a:t>for control of formation systems. </a:t>
            </a:r>
            <a:r>
              <a:rPr lang="en-US" dirty="0" smtClean="0"/>
              <a:t>NASA JPL </a:t>
            </a:r>
            <a:r>
              <a:rPr lang="en-US" dirty="0"/>
              <a:t>Spacecraft Health Inference Engine (SHINE) </a:t>
            </a:r>
            <a:r>
              <a:rPr lang="en-US" dirty="0" smtClean="0"/>
              <a:t>is a </a:t>
            </a:r>
            <a:r>
              <a:rPr lang="en-US" dirty="0"/>
              <a:t>high-speed expert system (stateless </a:t>
            </a:r>
            <a:r>
              <a:rPr lang="en-US" dirty="0" smtClean="0"/>
              <a:t>rule-based system</a:t>
            </a:r>
            <a:r>
              <a:rPr lang="en-US" dirty="0"/>
              <a:t>) and inference engine for the diagnosis </a:t>
            </a:r>
            <a:r>
              <a:rPr lang="en-US" dirty="0" smtClean="0"/>
              <a:t>of spacecraft health.</a:t>
            </a:r>
            <a:endParaRPr lang="en-US" dirty="0"/>
          </a:p>
        </p:txBody>
      </p:sp>
      <p:pic>
        <p:nvPicPr>
          <p:cNvPr id="6" name="Content Placeholder 5"/>
          <p:cNvPicPr>
            <a:picLocks noGrp="1" noChangeAspect="1"/>
          </p:cNvPicPr>
          <p:nvPr>
            <p:ph sz="half" idx="4294967295"/>
          </p:nvPr>
        </p:nvPicPr>
        <p:blipFill>
          <a:blip r:embed="rId2"/>
          <a:stretch>
            <a:fillRect/>
          </a:stretch>
        </p:blipFill>
        <p:spPr>
          <a:xfrm>
            <a:off x="6646843" y="2756684"/>
            <a:ext cx="5181600" cy="3802062"/>
          </a:xfrm>
          <a:prstGeom prst="rect">
            <a:avLst/>
          </a:prstGeom>
        </p:spPr>
      </p:pic>
      <p:pic>
        <p:nvPicPr>
          <p:cNvPr id="5" name="Content Placeholder 4"/>
          <p:cNvPicPr>
            <a:picLocks noGrp="1" noChangeAspect="1"/>
          </p:cNvPicPr>
          <p:nvPr>
            <p:ph idx="1"/>
          </p:nvPr>
        </p:nvPicPr>
        <p:blipFill>
          <a:blip r:embed="rId3"/>
          <a:stretch>
            <a:fillRect/>
          </a:stretch>
        </p:blipFill>
        <p:spPr>
          <a:xfrm>
            <a:off x="5328417" y="645902"/>
            <a:ext cx="5088525" cy="4873625"/>
          </a:xfrm>
          <a:prstGeom prst="rect">
            <a:avLst/>
          </a:prstGeom>
        </p:spPr>
      </p:pic>
    </p:spTree>
    <p:extLst>
      <p:ext uri="{BB962C8B-B14F-4D97-AF65-F5344CB8AC3E}">
        <p14:creationId xmlns:p14="http://schemas.microsoft.com/office/powerpoint/2010/main" val="26039072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Vehicle Health Management</a:t>
            </a:r>
            <a:endParaRPr lang="en-US" dirty="0"/>
          </a:p>
        </p:txBody>
      </p:sp>
      <p:sp>
        <p:nvSpPr>
          <p:cNvPr id="3" name="Text Placeholder 2"/>
          <p:cNvSpPr>
            <a:spLocks noGrp="1"/>
          </p:cNvSpPr>
          <p:nvPr>
            <p:ph type="body" sz="half" idx="2"/>
          </p:nvPr>
        </p:nvSpPr>
        <p:spPr/>
        <p:txBody>
          <a:bodyPr>
            <a:normAutofit/>
          </a:bodyPr>
          <a:lstStyle/>
          <a:p>
            <a:r>
              <a:rPr lang="en-US" b="1" i="1" dirty="0"/>
              <a:t>Technology Current SOA:</a:t>
            </a:r>
          </a:p>
          <a:p>
            <a:r>
              <a:rPr lang="en-US" dirty="0"/>
              <a:t>Uses maintenance information and physics </a:t>
            </a:r>
            <a:r>
              <a:rPr lang="en-US" dirty="0" smtClean="0"/>
              <a:t>based models </a:t>
            </a:r>
            <a:r>
              <a:rPr lang="en-US" dirty="0"/>
              <a:t>to predict future failures. </a:t>
            </a:r>
            <a:r>
              <a:rPr lang="en-US" dirty="0" err="1"/>
              <a:t>RepAIR</a:t>
            </a:r>
            <a:r>
              <a:rPr lang="en-US" dirty="0"/>
              <a:t> project </a:t>
            </a:r>
            <a:r>
              <a:rPr lang="en-US" dirty="0" smtClean="0"/>
              <a:t>- IVHM </a:t>
            </a:r>
            <a:r>
              <a:rPr lang="en-US" dirty="0"/>
              <a:t>for the aerospace industry</a:t>
            </a:r>
            <a:r>
              <a:rPr lang="en-US" dirty="0" smtClean="0"/>
              <a:t>.</a:t>
            </a:r>
          </a:p>
          <a:p>
            <a:r>
              <a:rPr lang="en-US" b="1" i="1" dirty="0" smtClean="0"/>
              <a:t>Goal:</a:t>
            </a:r>
          </a:p>
          <a:p>
            <a:r>
              <a:rPr lang="en-US" dirty="0" smtClean="0"/>
              <a:t>Adaptable </a:t>
            </a:r>
            <a:r>
              <a:rPr lang="en-US" dirty="0"/>
              <a:t>systems that learn from </a:t>
            </a:r>
            <a:r>
              <a:rPr lang="en-US" dirty="0" smtClean="0"/>
              <a:t>past experience</a:t>
            </a:r>
            <a:r>
              <a:rPr lang="en-US" dirty="0"/>
              <a:t>. Systems that scale </a:t>
            </a:r>
            <a:r>
              <a:rPr lang="en-US" dirty="0" smtClean="0"/>
              <a:t>with increased </a:t>
            </a:r>
            <a:r>
              <a:rPr lang="en-US" dirty="0"/>
              <a:t>complexity. Flexible </a:t>
            </a:r>
            <a:r>
              <a:rPr lang="en-US" dirty="0" smtClean="0"/>
              <a:t>systems that </a:t>
            </a:r>
            <a:r>
              <a:rPr lang="en-US" dirty="0"/>
              <a:t>can be adapted to new missions </a:t>
            </a:r>
            <a:r>
              <a:rPr lang="en-US" dirty="0" smtClean="0"/>
              <a:t>or mission </a:t>
            </a:r>
            <a:r>
              <a:rPr lang="en-US" dirty="0"/>
              <a:t>that undergo changes</a:t>
            </a:r>
            <a:r>
              <a:rPr lang="en-US" dirty="0" smtClean="0"/>
              <a:t>; Computational </a:t>
            </a:r>
            <a:r>
              <a:rPr lang="en-US" dirty="0"/>
              <a:t>cost</a:t>
            </a:r>
            <a:r>
              <a:rPr lang="en-US" dirty="0" smtClean="0"/>
              <a:t>; Accuracy</a:t>
            </a:r>
            <a:r>
              <a:rPr lang="en-US" dirty="0"/>
              <a:t>: 90%</a:t>
            </a:r>
          </a:p>
          <a:p>
            <a:r>
              <a:rPr lang="en-US" b="1" i="1" dirty="0"/>
              <a:t>TRL: </a:t>
            </a:r>
            <a:r>
              <a:rPr lang="en-US" dirty="0"/>
              <a:t>6</a:t>
            </a:r>
          </a:p>
        </p:txBody>
      </p:sp>
      <p:pic>
        <p:nvPicPr>
          <p:cNvPr id="6" name="Content Placeholder 5"/>
          <p:cNvPicPr>
            <a:picLocks noGrp="1" noChangeAspect="1"/>
          </p:cNvPicPr>
          <p:nvPr>
            <p:ph sz="half" idx="4294967295"/>
          </p:nvPr>
        </p:nvPicPr>
        <p:blipFill>
          <a:blip r:embed="rId2"/>
          <a:stretch>
            <a:fillRect/>
          </a:stretch>
        </p:blipFill>
        <p:spPr>
          <a:xfrm>
            <a:off x="7837813" y="2170108"/>
            <a:ext cx="4133850" cy="4351338"/>
          </a:xfrm>
          <a:prstGeom prst="rect">
            <a:avLst/>
          </a:prstGeom>
        </p:spPr>
      </p:pic>
      <p:pic>
        <p:nvPicPr>
          <p:cNvPr id="5" name="Content Placeholder 4"/>
          <p:cNvPicPr>
            <a:picLocks noGrp="1" noChangeAspect="1"/>
          </p:cNvPicPr>
          <p:nvPr>
            <p:ph idx="1"/>
          </p:nvPr>
        </p:nvPicPr>
        <p:blipFill>
          <a:blip r:embed="rId3"/>
          <a:stretch>
            <a:fillRect/>
          </a:stretch>
        </p:blipFill>
        <p:spPr>
          <a:xfrm>
            <a:off x="4962851" y="1257300"/>
            <a:ext cx="6172200" cy="4006840"/>
          </a:xfrm>
          <a:prstGeom prst="rect">
            <a:avLst/>
          </a:prstGeom>
        </p:spPr>
      </p:pic>
    </p:spTree>
    <p:extLst>
      <p:ext uri="{BB962C8B-B14F-4D97-AF65-F5344CB8AC3E}">
        <p14:creationId xmlns:p14="http://schemas.microsoft.com/office/powerpoint/2010/main" val="929105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Autonomous Coordination</a:t>
            </a:r>
            <a:endParaRPr lang="en-US" dirty="0"/>
          </a:p>
        </p:txBody>
      </p:sp>
      <p:sp>
        <p:nvSpPr>
          <p:cNvPr id="3" name="Text Placeholder 2"/>
          <p:cNvSpPr>
            <a:spLocks noGrp="1"/>
          </p:cNvSpPr>
          <p:nvPr>
            <p:ph type="body" sz="half" idx="2"/>
          </p:nvPr>
        </p:nvSpPr>
        <p:spPr/>
        <p:txBody>
          <a:bodyPr/>
          <a:lstStyle/>
          <a:p>
            <a:r>
              <a:rPr lang="en-US" b="1" i="1" dirty="0"/>
              <a:t>Technology Description:</a:t>
            </a:r>
          </a:p>
          <a:p>
            <a:r>
              <a:rPr lang="en-US" dirty="0"/>
              <a:t>Provides an infrastructure for distributing autonomous functionalities across platforms.</a:t>
            </a:r>
          </a:p>
          <a:p>
            <a:r>
              <a:rPr lang="en-US" b="1" i="1" dirty="0"/>
              <a:t>Technology Challenge:</a:t>
            </a:r>
          </a:p>
          <a:p>
            <a:r>
              <a:rPr lang="en-US" dirty="0"/>
              <a:t>Challenges due to the heterogeneity of the hardware and software tools that are interfaces. </a:t>
            </a:r>
            <a:r>
              <a:rPr lang="en-US" dirty="0" smtClean="0"/>
              <a:t>Challenges include </a:t>
            </a:r>
            <a:r>
              <a:rPr lang="en-US" dirty="0"/>
              <a:t>validation and verification of the complex agent interactions, and the capability and management </a:t>
            </a:r>
            <a:r>
              <a:rPr lang="en-US" dirty="0" smtClean="0"/>
              <a:t>of agent </a:t>
            </a:r>
            <a:r>
              <a:rPr lang="en-US" dirty="0"/>
              <a:t>system group goal direction.</a:t>
            </a:r>
          </a:p>
        </p:txBody>
      </p:sp>
      <p:pic>
        <p:nvPicPr>
          <p:cNvPr id="6" name="Content Placeholder 5"/>
          <p:cNvPicPr>
            <a:picLocks noGrp="1" noChangeAspect="1"/>
          </p:cNvPicPr>
          <p:nvPr>
            <p:ph sz="half" idx="4294967295"/>
          </p:nvPr>
        </p:nvPicPr>
        <p:blipFill>
          <a:blip r:embed="rId2"/>
          <a:stretch>
            <a:fillRect/>
          </a:stretch>
        </p:blipFill>
        <p:spPr>
          <a:xfrm>
            <a:off x="6591759" y="2476786"/>
            <a:ext cx="5181600" cy="4037012"/>
          </a:xfrm>
          <a:prstGeom prst="rect">
            <a:avLst/>
          </a:prstGeom>
        </p:spPr>
      </p:pic>
      <p:pic>
        <p:nvPicPr>
          <p:cNvPr id="5" name="Content Placeholder 4"/>
          <p:cNvPicPr>
            <a:picLocks noGrp="1" noChangeAspect="1"/>
          </p:cNvPicPr>
          <p:nvPr>
            <p:ph idx="1"/>
          </p:nvPr>
        </p:nvPicPr>
        <p:blipFill>
          <a:blip r:embed="rId3"/>
          <a:stretch>
            <a:fillRect/>
          </a:stretch>
        </p:blipFill>
        <p:spPr>
          <a:xfrm>
            <a:off x="4863699" y="672677"/>
            <a:ext cx="6172200" cy="3608219"/>
          </a:xfrm>
          <a:prstGeom prst="rect">
            <a:avLst/>
          </a:prstGeom>
        </p:spPr>
      </p:pic>
    </p:spTree>
    <p:extLst>
      <p:ext uri="{BB962C8B-B14F-4D97-AF65-F5344CB8AC3E}">
        <p14:creationId xmlns:p14="http://schemas.microsoft.com/office/powerpoint/2010/main" val="18019778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V&amp;V of Complex Adaptive System</a:t>
            </a:r>
            <a:endParaRPr lang="en-US" dirty="0"/>
          </a:p>
        </p:txBody>
      </p:sp>
      <p:sp>
        <p:nvSpPr>
          <p:cNvPr id="3" name="Text Placeholder 2"/>
          <p:cNvSpPr>
            <a:spLocks noGrp="1"/>
          </p:cNvSpPr>
          <p:nvPr>
            <p:ph type="body" sz="half" idx="2"/>
          </p:nvPr>
        </p:nvSpPr>
        <p:spPr>
          <a:xfrm>
            <a:off x="839788" y="2057400"/>
            <a:ext cx="4156113" cy="3811588"/>
          </a:xfrm>
        </p:spPr>
        <p:txBody>
          <a:bodyPr>
            <a:noAutofit/>
          </a:bodyPr>
          <a:lstStyle/>
          <a:p>
            <a:r>
              <a:rPr lang="en-US" sz="1400" b="1" dirty="0"/>
              <a:t>Technology Description: </a:t>
            </a:r>
            <a:r>
              <a:rPr lang="en-US" sz="1400" dirty="0"/>
              <a:t>Provides pre-flight verification and validation (V&amp;V) to the level necessary for human safety and reliability and for systems to allow crew independence; provides in-flight V&amp;V following in-the-field system re-configuration. </a:t>
            </a:r>
            <a:endParaRPr lang="en-US" sz="1400" dirty="0" smtClean="0"/>
          </a:p>
          <a:p>
            <a:r>
              <a:rPr lang="en-US" sz="1400" b="1" dirty="0" smtClean="0"/>
              <a:t>Technology </a:t>
            </a:r>
            <a:r>
              <a:rPr lang="en-US" sz="1400" b="1" dirty="0"/>
              <a:t>Challenge: </a:t>
            </a:r>
            <a:r>
              <a:rPr lang="en-US" sz="1400" dirty="0"/>
              <a:t>Validation and verification of a changing or evolving system and automated validation and verification on demand. </a:t>
            </a:r>
          </a:p>
          <a:p>
            <a:r>
              <a:rPr lang="en-US" sz="1400" b="1" dirty="0"/>
              <a:t>Technology State of the Art: </a:t>
            </a:r>
            <a:r>
              <a:rPr lang="en-US" sz="1400" dirty="0"/>
              <a:t>Current methods explicitly depend on standards, regulations, processes and rigorous examination of the integrated system. </a:t>
            </a:r>
          </a:p>
          <a:p>
            <a:r>
              <a:rPr lang="en-US" sz="1400" b="1" dirty="0" smtClean="0"/>
              <a:t>Technology </a:t>
            </a:r>
            <a:r>
              <a:rPr lang="en-US" sz="1400" b="1" dirty="0"/>
              <a:t>Performance Goal: </a:t>
            </a:r>
            <a:r>
              <a:rPr lang="en-US" sz="1400" dirty="0"/>
              <a:t>Automated V&amp;V for robotic systems that are operating in dynamic and changing environments. </a:t>
            </a:r>
          </a:p>
          <a:p>
            <a:r>
              <a:rPr lang="en-US" sz="1400" b="1" dirty="0"/>
              <a:t>Parameter, Value: </a:t>
            </a:r>
            <a:r>
              <a:rPr lang="en-US" sz="1400" dirty="0"/>
              <a:t>Type of V&amp;V support: automated hardware and software tools that handle complex systems with numerous configurations and can handle large environmental and operational uncertainties in poorly-modeled environments; In-situ V&amp;V: yes </a:t>
            </a:r>
            <a:r>
              <a:rPr lang="en-US" sz="1400" b="1" dirty="0" smtClean="0"/>
              <a:t>TRL </a:t>
            </a:r>
            <a:r>
              <a:rPr lang="en-US" sz="1400" dirty="0"/>
              <a:t>6 </a:t>
            </a:r>
            <a:endParaRPr lang="en-US" sz="1400" dirty="0"/>
          </a:p>
        </p:txBody>
      </p:sp>
      <p:pic>
        <p:nvPicPr>
          <p:cNvPr id="6" name="Content Placeholder 5"/>
          <p:cNvPicPr>
            <a:picLocks noGrp="1" noChangeAspect="1"/>
          </p:cNvPicPr>
          <p:nvPr>
            <p:ph sz="half" idx="4294967295"/>
          </p:nvPr>
        </p:nvPicPr>
        <p:blipFill>
          <a:blip r:embed="rId2"/>
          <a:stretch>
            <a:fillRect/>
          </a:stretch>
        </p:blipFill>
        <p:spPr>
          <a:xfrm>
            <a:off x="6569725" y="4242034"/>
            <a:ext cx="5181600" cy="2092325"/>
          </a:xfrm>
          <a:prstGeom prst="rect">
            <a:avLst/>
          </a:prstGeom>
        </p:spPr>
      </p:pic>
      <p:pic>
        <p:nvPicPr>
          <p:cNvPr id="5" name="Content Placeholder 4"/>
          <p:cNvPicPr>
            <a:picLocks noGrp="1" noChangeAspect="1"/>
          </p:cNvPicPr>
          <p:nvPr>
            <p:ph idx="1"/>
          </p:nvPr>
        </p:nvPicPr>
        <p:blipFill>
          <a:blip r:embed="rId3"/>
          <a:stretch>
            <a:fillRect/>
          </a:stretch>
        </p:blipFill>
        <p:spPr>
          <a:xfrm>
            <a:off x="4995901" y="1086113"/>
            <a:ext cx="6172200" cy="3155921"/>
          </a:xfrm>
          <a:prstGeom prst="rect">
            <a:avLst/>
          </a:prstGeom>
        </p:spPr>
      </p:pic>
    </p:spTree>
    <p:extLst>
      <p:ext uri="{BB962C8B-B14F-4D97-AF65-F5344CB8AC3E}">
        <p14:creationId xmlns:p14="http://schemas.microsoft.com/office/powerpoint/2010/main" val="37618973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Net Trajectory Planning</a:t>
            </a:r>
            <a:endParaRPr lang="en-US" dirty="0"/>
          </a:p>
        </p:txBody>
      </p:sp>
      <p:sp>
        <p:nvSpPr>
          <p:cNvPr id="3" name="Text Placeholder 2"/>
          <p:cNvSpPr>
            <a:spLocks noGrp="1"/>
          </p:cNvSpPr>
          <p:nvPr>
            <p:ph type="body" sz="half" idx="2"/>
          </p:nvPr>
        </p:nvSpPr>
        <p:spPr/>
        <p:txBody>
          <a:bodyPr>
            <a:normAutofit fontScale="92500" lnSpcReduction="20000"/>
          </a:bodyPr>
          <a:lstStyle/>
          <a:p>
            <a:r>
              <a:rPr lang="en-US" b="1" i="1" dirty="0"/>
              <a:t>Technology Description:</a:t>
            </a:r>
          </a:p>
          <a:p>
            <a:r>
              <a:rPr lang="en-US" dirty="0"/>
              <a:t>Neural net trajectory planning: genetic algorithm-based trajectory planning.</a:t>
            </a:r>
          </a:p>
          <a:p>
            <a:r>
              <a:rPr lang="en-US" b="1" i="1" dirty="0" smtClean="0"/>
              <a:t>Parameter</a:t>
            </a:r>
            <a:r>
              <a:rPr lang="en-US" b="1" i="1" dirty="0"/>
              <a:t>, Value:</a:t>
            </a:r>
          </a:p>
          <a:p>
            <a:r>
              <a:rPr lang="en-US" dirty="0"/>
              <a:t>Since this is done on the ground </a:t>
            </a:r>
            <a:r>
              <a:rPr lang="en-US" dirty="0" smtClean="0"/>
              <a:t>with powerful </a:t>
            </a:r>
            <a:r>
              <a:rPr lang="en-US" dirty="0"/>
              <a:t>computers, the time </a:t>
            </a:r>
            <a:r>
              <a:rPr lang="en-US" dirty="0" smtClean="0"/>
              <a:t>to perform </a:t>
            </a:r>
            <a:r>
              <a:rPr lang="en-US" dirty="0"/>
              <a:t>the mission planning </a:t>
            </a:r>
            <a:r>
              <a:rPr lang="en-US" dirty="0" smtClean="0"/>
              <a:t>is small</a:t>
            </a:r>
            <a:r>
              <a:rPr lang="en-US" dirty="0"/>
              <a:t>. It needs to work on a </a:t>
            </a:r>
            <a:r>
              <a:rPr lang="en-US" dirty="0" smtClean="0"/>
              <a:t>target flight </a:t>
            </a:r>
            <a:r>
              <a:rPr lang="en-US" dirty="0"/>
              <a:t>processor and </a:t>
            </a:r>
            <a:r>
              <a:rPr lang="en-US" dirty="0" smtClean="0"/>
              <a:t>generate feasible </a:t>
            </a:r>
            <a:r>
              <a:rPr lang="en-US" dirty="0"/>
              <a:t>mission plans and </a:t>
            </a:r>
            <a:r>
              <a:rPr lang="en-US" dirty="0" smtClean="0"/>
              <a:t>converge within </a:t>
            </a:r>
            <a:r>
              <a:rPr lang="en-US" dirty="0"/>
              <a:t>60 seconds. Algorithms </a:t>
            </a:r>
            <a:r>
              <a:rPr lang="en-US" dirty="0" smtClean="0"/>
              <a:t>and flight </a:t>
            </a:r>
            <a:r>
              <a:rPr lang="en-US" dirty="0"/>
              <a:t>software need to be 'bulletproof.'</a:t>
            </a:r>
          </a:p>
          <a:p>
            <a:r>
              <a:rPr lang="en-US" b="1" i="1" dirty="0"/>
              <a:t>TRL: </a:t>
            </a:r>
            <a:r>
              <a:rPr lang="en-US" dirty="0" smtClean="0"/>
              <a:t>2</a:t>
            </a:r>
          </a:p>
          <a:p>
            <a:r>
              <a:rPr lang="en-US" b="1" i="1" dirty="0" smtClean="0"/>
              <a:t>Parameter</a:t>
            </a:r>
            <a:r>
              <a:rPr lang="en-US" b="1" i="1" dirty="0"/>
              <a:t>, Value:</a:t>
            </a:r>
          </a:p>
          <a:p>
            <a:r>
              <a:rPr lang="en-US" dirty="0"/>
              <a:t>Optimized trajectory that </a:t>
            </a:r>
            <a:r>
              <a:rPr lang="en-US" dirty="0" smtClean="0"/>
              <a:t>meets constraints </a:t>
            </a:r>
            <a:r>
              <a:rPr lang="en-US" dirty="0"/>
              <a:t>and converges in less </a:t>
            </a:r>
            <a:r>
              <a:rPr lang="en-US" dirty="0" smtClean="0"/>
              <a:t>than 60 </a:t>
            </a:r>
            <a:r>
              <a:rPr lang="en-US" dirty="0"/>
              <a:t>seconds.</a:t>
            </a:r>
          </a:p>
          <a:p>
            <a:r>
              <a:rPr lang="en-US" b="1" i="1" dirty="0"/>
              <a:t>TRL: </a:t>
            </a:r>
            <a:r>
              <a:rPr lang="en-US" dirty="0"/>
              <a:t>7</a:t>
            </a:r>
          </a:p>
        </p:txBody>
      </p:sp>
      <p:pic>
        <p:nvPicPr>
          <p:cNvPr id="6" name="Content Placeholder 5"/>
          <p:cNvPicPr>
            <a:picLocks noGrp="1" noChangeAspect="1"/>
          </p:cNvPicPr>
          <p:nvPr>
            <p:ph sz="half" idx="4294967295"/>
          </p:nvPr>
        </p:nvPicPr>
        <p:blipFill>
          <a:blip r:embed="rId2"/>
          <a:stretch>
            <a:fillRect/>
          </a:stretch>
        </p:blipFill>
        <p:spPr>
          <a:xfrm>
            <a:off x="6629400" y="4127500"/>
            <a:ext cx="5181600" cy="2290763"/>
          </a:xfrm>
          <a:prstGeom prst="rect">
            <a:avLst/>
          </a:prstGeom>
        </p:spPr>
      </p:pic>
      <p:pic>
        <p:nvPicPr>
          <p:cNvPr id="5" name="Content Placeholder 4"/>
          <p:cNvPicPr>
            <a:picLocks noGrp="1" noChangeAspect="1"/>
          </p:cNvPicPr>
          <p:nvPr>
            <p:ph idx="1"/>
          </p:nvPr>
        </p:nvPicPr>
        <p:blipFill>
          <a:blip r:embed="rId3"/>
          <a:stretch>
            <a:fillRect/>
          </a:stretch>
        </p:blipFill>
        <p:spPr>
          <a:xfrm>
            <a:off x="5183188" y="897686"/>
            <a:ext cx="6172200" cy="4037103"/>
          </a:xfrm>
          <a:prstGeom prst="rect">
            <a:avLst/>
          </a:prstGeom>
        </p:spPr>
      </p:pic>
    </p:spTree>
    <p:extLst>
      <p:ext uri="{BB962C8B-B14F-4D97-AF65-F5344CB8AC3E}">
        <p14:creationId xmlns:p14="http://schemas.microsoft.com/office/powerpoint/2010/main" val="19880614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581891"/>
          </a:xfrm>
        </p:spPr>
        <p:txBody>
          <a:bodyPr/>
          <a:lstStyle/>
          <a:p>
            <a:r>
              <a:rPr lang="en-US" dirty="0" smtClean="0"/>
              <a:t>Extending Autonomy</a:t>
            </a:r>
            <a:endParaRPr lang="en-US" dirty="0"/>
          </a:p>
        </p:txBody>
      </p:sp>
      <p:sp>
        <p:nvSpPr>
          <p:cNvPr id="3" name="Text Placeholder 2"/>
          <p:cNvSpPr>
            <a:spLocks noGrp="1"/>
          </p:cNvSpPr>
          <p:nvPr>
            <p:ph type="body" sz="half" idx="2"/>
          </p:nvPr>
        </p:nvSpPr>
        <p:spPr>
          <a:xfrm>
            <a:off x="839788" y="1039092"/>
            <a:ext cx="4375479" cy="4873336"/>
          </a:xfrm>
        </p:spPr>
        <p:txBody>
          <a:bodyPr>
            <a:noAutofit/>
          </a:bodyPr>
          <a:lstStyle/>
          <a:p>
            <a:r>
              <a:rPr lang="en-US" sz="1400" b="1" dirty="0" smtClean="0"/>
              <a:t>Technology </a:t>
            </a:r>
            <a:r>
              <a:rPr lang="en-US" sz="1400" b="1" dirty="0"/>
              <a:t>Challenge: </a:t>
            </a:r>
            <a:r>
              <a:rPr lang="en-US" sz="1400" dirty="0"/>
              <a:t>Extending autonomy capability requires: transitioning responsibility from ground to crew (e.g., autonomous procedure execution); automating functions done by people (e.g., procedure automation); expanding autonomy from simple to complex tasks (e.g., from single procedures to managing entire system); assist ground controls in identifying slowly developing trends of data towards off-nominal (or out of family) performance; scaling autonomy from smaller to larger systems (e.g., one power bus to four); clearly displaying and drawing attention to the right things given an extremely large amount of data available; and expanding autonomy to more types of systems (e.g., power, environmental control and life support system (ECLSS), and thermal). </a:t>
            </a:r>
          </a:p>
          <a:p>
            <a:r>
              <a:rPr lang="en-US" sz="1400" b="1" dirty="0" smtClean="0"/>
              <a:t>Technology </a:t>
            </a:r>
            <a:r>
              <a:rPr lang="en-US" sz="1400" b="1" dirty="0"/>
              <a:t>Performance Goal: </a:t>
            </a:r>
            <a:r>
              <a:rPr lang="en-US" sz="1400" dirty="0"/>
              <a:t>Protocols and technology to accurately transmit tens of thousands of commands and telemetry items with delays of up to eight minutes (1 way). </a:t>
            </a:r>
          </a:p>
          <a:p>
            <a:r>
              <a:rPr lang="en-US" sz="1400" b="1" dirty="0"/>
              <a:t>Parameter, Value: </a:t>
            </a:r>
            <a:r>
              <a:rPr lang="en-US" sz="1400" dirty="0"/>
              <a:t>Transmit commands with time delay: 35,000; Monitor telemetry with a time delay: 90,000 telemetry items; Displays: 750; Manage operational constraints: 500; Perform procedures: 2,000; Mange plans: 100 activities per day; Manage fault conditions: 9,000 </a:t>
            </a:r>
            <a:r>
              <a:rPr lang="en-US" sz="1400" b="1" dirty="0" smtClean="0"/>
              <a:t>TRL </a:t>
            </a:r>
            <a:r>
              <a:rPr lang="en-US" sz="1400" dirty="0"/>
              <a:t>6 </a:t>
            </a:r>
            <a:endParaRPr lang="en-US" sz="1400" dirty="0"/>
          </a:p>
        </p:txBody>
      </p:sp>
      <p:pic>
        <p:nvPicPr>
          <p:cNvPr id="6" name="Content Placeholder 5"/>
          <p:cNvPicPr>
            <a:picLocks noGrp="1" noChangeAspect="1"/>
          </p:cNvPicPr>
          <p:nvPr>
            <p:ph sz="half" idx="4294967295"/>
          </p:nvPr>
        </p:nvPicPr>
        <p:blipFill>
          <a:blip r:embed="rId2"/>
          <a:stretch>
            <a:fillRect/>
          </a:stretch>
        </p:blipFill>
        <p:spPr>
          <a:xfrm>
            <a:off x="6757012" y="2250616"/>
            <a:ext cx="5181600" cy="4338638"/>
          </a:xfrm>
          <a:prstGeom prst="rect">
            <a:avLst/>
          </a:prstGeom>
        </p:spPr>
      </p:pic>
      <p:pic>
        <p:nvPicPr>
          <p:cNvPr id="5" name="Content Placeholder 4"/>
          <p:cNvPicPr>
            <a:picLocks noGrp="1" noChangeAspect="1"/>
          </p:cNvPicPr>
          <p:nvPr>
            <p:ph idx="1"/>
          </p:nvPr>
        </p:nvPicPr>
        <p:blipFill>
          <a:blip r:embed="rId3"/>
          <a:stretch>
            <a:fillRect/>
          </a:stretch>
        </p:blipFill>
        <p:spPr>
          <a:xfrm>
            <a:off x="5215267" y="579801"/>
            <a:ext cx="5535165" cy="4873625"/>
          </a:xfrm>
          <a:prstGeom prst="rect">
            <a:avLst/>
          </a:prstGeom>
        </p:spPr>
      </p:pic>
    </p:spTree>
    <p:extLst>
      <p:ext uri="{BB962C8B-B14F-4D97-AF65-F5344CB8AC3E}">
        <p14:creationId xmlns:p14="http://schemas.microsoft.com/office/powerpoint/2010/main" val="21490517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529936"/>
          </a:xfrm>
        </p:spPr>
        <p:txBody>
          <a:bodyPr>
            <a:normAutofit fontScale="90000"/>
          </a:bodyPr>
          <a:lstStyle/>
          <a:p>
            <a:r>
              <a:rPr lang="en-US" dirty="0" smtClean="0"/>
              <a:t>Hazard </a:t>
            </a:r>
            <a:r>
              <a:rPr lang="en-US" dirty="0"/>
              <a:t>D</a:t>
            </a:r>
            <a:r>
              <a:rPr lang="en-US" dirty="0" smtClean="0"/>
              <a:t>etection</a:t>
            </a:r>
            <a:endParaRPr lang="en-US" dirty="0"/>
          </a:p>
        </p:txBody>
      </p:sp>
      <p:sp>
        <p:nvSpPr>
          <p:cNvPr id="3" name="Text Placeholder 2"/>
          <p:cNvSpPr>
            <a:spLocks noGrp="1"/>
          </p:cNvSpPr>
          <p:nvPr>
            <p:ph type="body" sz="half" idx="2"/>
          </p:nvPr>
        </p:nvSpPr>
        <p:spPr>
          <a:xfrm>
            <a:off x="839788" y="987136"/>
            <a:ext cx="4249882" cy="4881852"/>
          </a:xfrm>
        </p:spPr>
        <p:txBody>
          <a:bodyPr>
            <a:normAutofit fontScale="92500" lnSpcReduction="10000"/>
          </a:bodyPr>
          <a:lstStyle/>
          <a:p>
            <a:r>
              <a:rPr lang="en-US" b="1" dirty="0" smtClean="0"/>
              <a:t>Technology </a:t>
            </a:r>
            <a:r>
              <a:rPr lang="en-US" b="1" dirty="0"/>
              <a:t>Description: </a:t>
            </a:r>
            <a:r>
              <a:rPr lang="en-US" dirty="0"/>
              <a:t>Enables the identification and location determination of landing hazards using just-acquired passive and/or active imaging. Also predicts and corrects landing location errors relative to a changing target from the position and hazard detection components. </a:t>
            </a:r>
            <a:endParaRPr lang="en-US" dirty="0" smtClean="0"/>
          </a:p>
          <a:p>
            <a:r>
              <a:rPr lang="en-US" b="1" dirty="0" smtClean="0"/>
              <a:t>Technology </a:t>
            </a:r>
            <a:r>
              <a:rPr lang="en-US" b="1" dirty="0"/>
              <a:t>Challenge: </a:t>
            </a:r>
            <a:r>
              <a:rPr lang="en-US" dirty="0"/>
              <a:t>Challenges include the need to detect and identify a wide variety of potential landing hazards, such as slopes and rocks, autonomously during descent, and in the presence of dust. </a:t>
            </a:r>
          </a:p>
          <a:p>
            <a:r>
              <a:rPr lang="en-US" b="1" dirty="0"/>
              <a:t>Technology State of the Art: </a:t>
            </a:r>
            <a:r>
              <a:rPr lang="en-US" dirty="0"/>
              <a:t>Mars Science Laboratory (MSL) Terminal Descent sensor; terrain-relative localization using Lander Vision System (LVS); Autonomous Landing and Hazard Avoidance Technology (ALHAT). </a:t>
            </a:r>
          </a:p>
          <a:p>
            <a:r>
              <a:rPr lang="en-US" b="1" dirty="0" smtClean="0"/>
              <a:t>Technology </a:t>
            </a:r>
            <a:r>
              <a:rPr lang="en-US" b="1" dirty="0"/>
              <a:t>Performance Goal: </a:t>
            </a:r>
            <a:r>
              <a:rPr lang="en-US" dirty="0"/>
              <a:t>Demonstration of robust hazard detection and avoidance over a large variety of potential hazards. </a:t>
            </a:r>
          </a:p>
          <a:p>
            <a:r>
              <a:rPr lang="en-US" b="1" dirty="0"/>
              <a:t>Parameter, Value: </a:t>
            </a:r>
            <a:r>
              <a:rPr lang="en-US" dirty="0"/>
              <a:t>Object detection: 2 cm range accuracy Velocity accuracy: 1 cm/sec </a:t>
            </a:r>
          </a:p>
          <a:p>
            <a:r>
              <a:rPr lang="en-US" b="1" dirty="0"/>
              <a:t>TRL </a:t>
            </a:r>
            <a:r>
              <a:rPr lang="en-US" dirty="0"/>
              <a:t>6 </a:t>
            </a:r>
            <a:endParaRPr lang="en-US" dirty="0"/>
          </a:p>
        </p:txBody>
      </p:sp>
      <p:pic>
        <p:nvPicPr>
          <p:cNvPr id="6" name="Content Placeholder 5"/>
          <p:cNvPicPr>
            <a:picLocks noGrp="1" noChangeAspect="1"/>
          </p:cNvPicPr>
          <p:nvPr>
            <p:ph sz="half" idx="4294967295"/>
          </p:nvPr>
        </p:nvPicPr>
        <p:blipFill>
          <a:blip r:embed="rId2"/>
          <a:stretch>
            <a:fillRect/>
          </a:stretch>
        </p:blipFill>
        <p:spPr>
          <a:xfrm>
            <a:off x="6594763" y="3550950"/>
            <a:ext cx="5181600" cy="2874962"/>
          </a:xfrm>
          <a:prstGeom prst="rect">
            <a:avLst/>
          </a:prstGeom>
        </p:spPr>
      </p:pic>
      <p:pic>
        <p:nvPicPr>
          <p:cNvPr id="5" name="Content Placeholder 4"/>
          <p:cNvPicPr>
            <a:picLocks noGrp="1" noChangeAspect="1"/>
          </p:cNvPicPr>
          <p:nvPr>
            <p:ph idx="1"/>
          </p:nvPr>
        </p:nvPicPr>
        <p:blipFill>
          <a:blip r:embed="rId3"/>
          <a:stretch>
            <a:fillRect/>
          </a:stretch>
        </p:blipFill>
        <p:spPr>
          <a:xfrm>
            <a:off x="5089670" y="457200"/>
            <a:ext cx="6172200" cy="3468366"/>
          </a:xfrm>
          <a:prstGeom prst="rect">
            <a:avLst/>
          </a:prstGeom>
        </p:spPr>
      </p:pic>
    </p:spTree>
    <p:extLst>
      <p:ext uri="{BB962C8B-B14F-4D97-AF65-F5344CB8AC3E}">
        <p14:creationId xmlns:p14="http://schemas.microsoft.com/office/powerpoint/2010/main" val="25319340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540327"/>
          </a:xfrm>
        </p:spPr>
        <p:txBody>
          <a:bodyPr/>
          <a:lstStyle/>
          <a:p>
            <a:r>
              <a:rPr lang="en-US" dirty="0" smtClean="0"/>
              <a:t>Digital Twin</a:t>
            </a:r>
            <a:endParaRPr lang="en-US" dirty="0"/>
          </a:p>
        </p:txBody>
      </p:sp>
      <p:sp>
        <p:nvSpPr>
          <p:cNvPr id="3" name="Text Placeholder 2"/>
          <p:cNvSpPr>
            <a:spLocks noGrp="1"/>
          </p:cNvSpPr>
          <p:nvPr>
            <p:ph type="body" sz="half" idx="2"/>
          </p:nvPr>
        </p:nvSpPr>
        <p:spPr>
          <a:xfrm>
            <a:off x="839788" y="997527"/>
            <a:ext cx="4125191" cy="4871461"/>
          </a:xfrm>
        </p:spPr>
        <p:txBody>
          <a:bodyPr>
            <a:normAutofit fontScale="92500" lnSpcReduction="20000"/>
          </a:bodyPr>
          <a:lstStyle/>
          <a:p>
            <a:r>
              <a:rPr lang="en-US" b="1" dirty="0"/>
              <a:t>Technology Description: </a:t>
            </a:r>
            <a:r>
              <a:rPr lang="en-US" dirty="0"/>
              <a:t>The digital representation of the flight system with comprehensive diagnostic and prognostic capabilities to enable efficient development and certification as well as safe, autonomous operation throughout the service life of system. </a:t>
            </a:r>
            <a:endParaRPr lang="en-US" dirty="0" smtClean="0"/>
          </a:p>
          <a:p>
            <a:r>
              <a:rPr lang="en-US" b="1" dirty="0" smtClean="0"/>
              <a:t>Technology </a:t>
            </a:r>
            <a:r>
              <a:rPr lang="en-US" b="1" dirty="0"/>
              <a:t>Challenge: </a:t>
            </a:r>
            <a:r>
              <a:rPr lang="en-US" dirty="0"/>
              <a:t>Development of a digital representation of the entire spacecraft through the integration of high-fidelity and certification models, service life inspection and health monitoring assessment data, and life extension prediction methods in a real-time framework. </a:t>
            </a:r>
          </a:p>
          <a:p>
            <a:r>
              <a:rPr lang="en-US" b="1" dirty="0"/>
              <a:t>Technology State of the Art: </a:t>
            </a:r>
            <a:r>
              <a:rPr lang="en-US" dirty="0"/>
              <a:t>Not currently being worked. </a:t>
            </a:r>
          </a:p>
          <a:p>
            <a:r>
              <a:rPr lang="en-US" b="1" dirty="0"/>
              <a:t>Parameter, Value: </a:t>
            </a:r>
            <a:r>
              <a:rPr lang="en-US" dirty="0"/>
              <a:t>Low level of confidence in analytical models, high reliance on test results. </a:t>
            </a:r>
          </a:p>
          <a:p>
            <a:r>
              <a:rPr lang="en-US" b="1" dirty="0"/>
              <a:t>TRL </a:t>
            </a:r>
            <a:r>
              <a:rPr lang="en-US" dirty="0"/>
              <a:t>1 </a:t>
            </a:r>
          </a:p>
          <a:p>
            <a:r>
              <a:rPr lang="en-US" b="1" dirty="0"/>
              <a:t>Technology Performance Goal: </a:t>
            </a:r>
            <a:r>
              <a:rPr lang="en-US" dirty="0"/>
              <a:t>Autonomous predictions of mechanism failure modes. </a:t>
            </a:r>
          </a:p>
          <a:p>
            <a:r>
              <a:rPr lang="en-US" b="1" dirty="0"/>
              <a:t>Parameter, Value: </a:t>
            </a:r>
            <a:r>
              <a:rPr lang="en-US" dirty="0"/>
              <a:t>High level of confidence in analytical models, low reliance on test results. </a:t>
            </a:r>
          </a:p>
          <a:p>
            <a:r>
              <a:rPr lang="en-US" b="1" dirty="0"/>
              <a:t>TRL </a:t>
            </a:r>
            <a:r>
              <a:rPr lang="en-US" dirty="0"/>
              <a:t>5 </a:t>
            </a:r>
            <a:endParaRPr lang="en-US" dirty="0"/>
          </a:p>
        </p:txBody>
      </p:sp>
      <p:pic>
        <p:nvPicPr>
          <p:cNvPr id="6" name="Content Placeholder 5"/>
          <p:cNvPicPr>
            <a:picLocks noGrp="1" noChangeAspect="1"/>
          </p:cNvPicPr>
          <p:nvPr>
            <p:ph sz="half" idx="4294967295"/>
          </p:nvPr>
        </p:nvPicPr>
        <p:blipFill>
          <a:blip r:embed="rId2"/>
          <a:stretch>
            <a:fillRect/>
          </a:stretch>
        </p:blipFill>
        <p:spPr>
          <a:xfrm>
            <a:off x="6667500" y="3479512"/>
            <a:ext cx="5181600" cy="3017838"/>
          </a:xfrm>
          <a:prstGeom prst="rect">
            <a:avLst/>
          </a:prstGeom>
        </p:spPr>
      </p:pic>
      <p:pic>
        <p:nvPicPr>
          <p:cNvPr id="5" name="Content Placeholder 4"/>
          <p:cNvPicPr>
            <a:picLocks noGrp="1" noChangeAspect="1"/>
          </p:cNvPicPr>
          <p:nvPr>
            <p:ph idx="1"/>
          </p:nvPr>
        </p:nvPicPr>
        <p:blipFill>
          <a:blip r:embed="rId3"/>
          <a:stretch>
            <a:fillRect/>
          </a:stretch>
        </p:blipFill>
        <p:spPr>
          <a:xfrm>
            <a:off x="4964979" y="606711"/>
            <a:ext cx="6172200" cy="3356483"/>
          </a:xfrm>
          <a:prstGeom prst="rect">
            <a:avLst/>
          </a:prstGeom>
        </p:spPr>
      </p:pic>
    </p:spTree>
    <p:extLst>
      <p:ext uri="{BB962C8B-B14F-4D97-AF65-F5344CB8AC3E}">
        <p14:creationId xmlns:p14="http://schemas.microsoft.com/office/powerpoint/2010/main" val="9441284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4294967295"/>
          </p:nvPr>
        </p:nvPicPr>
        <p:blipFill>
          <a:blip r:embed="rId2"/>
          <a:stretch>
            <a:fillRect/>
          </a:stretch>
        </p:blipFill>
        <p:spPr>
          <a:xfrm>
            <a:off x="6792191" y="3049011"/>
            <a:ext cx="5181600" cy="3567112"/>
          </a:xfrm>
          <a:prstGeom prst="rect">
            <a:avLst/>
          </a:prstGeom>
        </p:spPr>
      </p:pic>
      <p:sp>
        <p:nvSpPr>
          <p:cNvPr id="2" name="Title 1"/>
          <p:cNvSpPr>
            <a:spLocks noGrp="1"/>
          </p:cNvSpPr>
          <p:nvPr>
            <p:ph type="title"/>
          </p:nvPr>
        </p:nvSpPr>
        <p:spPr>
          <a:xfrm>
            <a:off x="839788" y="457200"/>
            <a:ext cx="3932237" cy="571500"/>
          </a:xfrm>
        </p:spPr>
        <p:txBody>
          <a:bodyPr/>
          <a:lstStyle/>
          <a:p>
            <a:r>
              <a:rPr lang="en-US" dirty="0" smtClean="0"/>
              <a:t>Resource Scheduling</a:t>
            </a:r>
            <a:endParaRPr lang="en-US" dirty="0"/>
          </a:p>
        </p:txBody>
      </p:sp>
      <p:pic>
        <p:nvPicPr>
          <p:cNvPr id="5" name="Content Placeholder 4"/>
          <p:cNvPicPr>
            <a:picLocks noGrp="1" noChangeAspect="1"/>
          </p:cNvPicPr>
          <p:nvPr>
            <p:ph idx="1"/>
          </p:nvPr>
        </p:nvPicPr>
        <p:blipFill>
          <a:blip r:embed="rId3"/>
          <a:stretch>
            <a:fillRect/>
          </a:stretch>
        </p:blipFill>
        <p:spPr>
          <a:xfrm>
            <a:off x="5168065" y="457200"/>
            <a:ext cx="5101010" cy="4873625"/>
          </a:xfrm>
          <a:prstGeom prst="rect">
            <a:avLst/>
          </a:prstGeom>
        </p:spPr>
      </p:pic>
      <p:sp>
        <p:nvSpPr>
          <p:cNvPr id="3" name="Text Placeholder 2"/>
          <p:cNvSpPr>
            <a:spLocks noGrp="1"/>
          </p:cNvSpPr>
          <p:nvPr>
            <p:ph type="body" sz="half" idx="2"/>
          </p:nvPr>
        </p:nvSpPr>
        <p:spPr>
          <a:xfrm>
            <a:off x="839788" y="1028700"/>
            <a:ext cx="4328277" cy="4840288"/>
          </a:xfrm>
        </p:spPr>
        <p:txBody>
          <a:bodyPr>
            <a:normAutofit fontScale="92500" lnSpcReduction="20000"/>
          </a:bodyPr>
          <a:lstStyle/>
          <a:p>
            <a:r>
              <a:rPr lang="en-US" b="1" dirty="0"/>
              <a:t>Technology State of the Art: </a:t>
            </a:r>
            <a:r>
              <a:rPr lang="en-US" dirty="0"/>
              <a:t>Continuous Activity Scheduling, Planning, Execution, and </a:t>
            </a:r>
            <a:r>
              <a:rPr lang="en-US" dirty="0" err="1"/>
              <a:t>Replanning</a:t>
            </a:r>
            <a:r>
              <a:rPr lang="en-US" dirty="0"/>
              <a:t> (CASPER): Autonomous </a:t>
            </a:r>
            <a:r>
              <a:rPr lang="en-US" dirty="0" err="1"/>
              <a:t>Sciencecraft</a:t>
            </a:r>
            <a:r>
              <a:rPr lang="en-US" dirty="0"/>
              <a:t> Experiment (ASE) for photo observation planning and uses space craft command language for plan execution. NASA’s HAL 9000: real-time distributed autonomous planning engine system, nine integrated engines (Mission Manager; power; environmental control and life support systems; communications; guidance, navigation, and control; propulsion; safety; robotics activity) utilizing </a:t>
            </a:r>
            <a:r>
              <a:rPr lang="en-US" dirty="0" err="1"/>
              <a:t>Timeliner</a:t>
            </a:r>
            <a:r>
              <a:rPr lang="en-US" dirty="0"/>
              <a:t> for plan and activity execution. Nexus planning system prototype: developed at NASA 20 years ago. Explored the challenge of resource modeling to support NASA’s request oriented scheduling engine. </a:t>
            </a:r>
          </a:p>
          <a:p>
            <a:r>
              <a:rPr lang="en-US" b="1" dirty="0" smtClean="0"/>
              <a:t>Technology </a:t>
            </a:r>
            <a:r>
              <a:rPr lang="en-US" b="1" dirty="0"/>
              <a:t>Performance Goal: </a:t>
            </a:r>
            <a:r>
              <a:rPr lang="en-US" dirty="0"/>
              <a:t>Provide planning and scheduling systems to optimize the use of resources during operations, from the execution of daily tasks to working within all constraints and requirements to plan longer-range activities, such as launch manifests and facility utilization. </a:t>
            </a:r>
          </a:p>
          <a:p>
            <a:r>
              <a:rPr lang="en-US" b="1" dirty="0"/>
              <a:t>Parameter, Value: </a:t>
            </a:r>
            <a:r>
              <a:rPr lang="en-US" dirty="0"/>
              <a:t>In relevant environment: Number of Plan Models: 1,000s; Number of Scheduled Activities: 1,000s; Difficulty of Model Definition Effort (scale of 1 (low) to 5 (high)): 2 </a:t>
            </a:r>
          </a:p>
          <a:p>
            <a:r>
              <a:rPr lang="en-US" b="1" dirty="0"/>
              <a:t>TRL </a:t>
            </a:r>
            <a:r>
              <a:rPr lang="en-US" dirty="0"/>
              <a:t>6 </a:t>
            </a:r>
            <a:endParaRPr lang="en-US" dirty="0"/>
          </a:p>
        </p:txBody>
      </p:sp>
    </p:spTree>
    <p:extLst>
      <p:ext uri="{BB962C8B-B14F-4D97-AF65-F5344CB8AC3E}">
        <p14:creationId xmlns:p14="http://schemas.microsoft.com/office/powerpoint/2010/main" val="40966064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4294967295"/>
          </p:nvPr>
        </p:nvPicPr>
        <p:blipFill>
          <a:blip r:embed="rId2"/>
          <a:stretch>
            <a:fillRect/>
          </a:stretch>
        </p:blipFill>
        <p:spPr>
          <a:xfrm>
            <a:off x="6792191" y="3224236"/>
            <a:ext cx="5181600" cy="3465512"/>
          </a:xfrm>
          <a:prstGeom prst="rect">
            <a:avLst/>
          </a:prstGeom>
        </p:spPr>
      </p:pic>
      <p:sp>
        <p:nvSpPr>
          <p:cNvPr id="2" name="Title 1"/>
          <p:cNvSpPr>
            <a:spLocks noGrp="1"/>
          </p:cNvSpPr>
          <p:nvPr>
            <p:ph type="title"/>
          </p:nvPr>
        </p:nvSpPr>
        <p:spPr>
          <a:xfrm>
            <a:off x="839788" y="457200"/>
            <a:ext cx="3932237" cy="550718"/>
          </a:xfrm>
        </p:spPr>
        <p:txBody>
          <a:bodyPr/>
          <a:lstStyle/>
          <a:p>
            <a:r>
              <a:rPr lang="en-US" dirty="0" smtClean="0"/>
              <a:t>Activity Scheduling</a:t>
            </a:r>
            <a:endParaRPr lang="en-US" dirty="0"/>
          </a:p>
        </p:txBody>
      </p:sp>
      <p:pic>
        <p:nvPicPr>
          <p:cNvPr id="5" name="Content Placeholder 4"/>
          <p:cNvPicPr>
            <a:picLocks noGrp="1" noChangeAspect="1"/>
          </p:cNvPicPr>
          <p:nvPr>
            <p:ph idx="1"/>
          </p:nvPr>
        </p:nvPicPr>
        <p:blipFill>
          <a:blip r:embed="rId3"/>
          <a:stretch>
            <a:fillRect/>
          </a:stretch>
        </p:blipFill>
        <p:spPr>
          <a:xfrm>
            <a:off x="5016934" y="457200"/>
            <a:ext cx="6172200" cy="4499792"/>
          </a:xfrm>
          <a:prstGeom prst="rect">
            <a:avLst/>
          </a:prstGeom>
        </p:spPr>
      </p:pic>
      <p:sp>
        <p:nvSpPr>
          <p:cNvPr id="3" name="Text Placeholder 2"/>
          <p:cNvSpPr>
            <a:spLocks noGrp="1"/>
          </p:cNvSpPr>
          <p:nvPr>
            <p:ph type="body" sz="half" idx="2"/>
          </p:nvPr>
        </p:nvSpPr>
        <p:spPr>
          <a:xfrm>
            <a:off x="839788" y="1007918"/>
            <a:ext cx="4177146" cy="4861070"/>
          </a:xfrm>
        </p:spPr>
        <p:txBody>
          <a:bodyPr>
            <a:normAutofit fontScale="77500" lnSpcReduction="20000"/>
          </a:bodyPr>
          <a:lstStyle/>
          <a:p>
            <a:r>
              <a:rPr lang="en-US" b="1" dirty="0"/>
              <a:t>Technology Description: </a:t>
            </a:r>
            <a:r>
              <a:rPr lang="en-US" dirty="0"/>
              <a:t>Activity scheduling primarily determined through system learning (prior good answers, fuzzy logic, and dynamic rule creation). </a:t>
            </a:r>
            <a:endParaRPr lang="en-US" dirty="0" smtClean="0"/>
          </a:p>
          <a:p>
            <a:r>
              <a:rPr lang="en-US" b="1" dirty="0" smtClean="0"/>
              <a:t>Technology </a:t>
            </a:r>
            <a:r>
              <a:rPr lang="en-US" b="1" dirty="0"/>
              <a:t>Challenge: </a:t>
            </a:r>
            <a:r>
              <a:rPr lang="en-US" dirty="0"/>
              <a:t>Improvements in system learning and its application (prior good answers, fuzzy logic, and dynamic rule creation). Accurate information on resource status (availability, quantity). Integration of plans with plan execution via computer software with appropriate feedback to the plan. </a:t>
            </a:r>
          </a:p>
          <a:p>
            <a:r>
              <a:rPr lang="en-US" b="1" dirty="0"/>
              <a:t>Technology State of the Art: </a:t>
            </a:r>
            <a:r>
              <a:rPr lang="en-US" dirty="0"/>
              <a:t>A commercially-built artificial intelligence (AI) system is capable of answering questions posed in natural language. It is a massive parallel processing computer with a terabyte database and includes highly-focused question-answering capability around hundreds of topics (open domain question answering). The system learns through generalization without specific programming. </a:t>
            </a:r>
          </a:p>
          <a:p>
            <a:r>
              <a:rPr lang="en-US" b="1" dirty="0"/>
              <a:t>Parameter, Value: </a:t>
            </a:r>
            <a:r>
              <a:rPr lang="en-US" dirty="0"/>
              <a:t>Effort to perform tasks (scale of 1 (low) to 5 (high)): 1 </a:t>
            </a:r>
          </a:p>
          <a:p>
            <a:r>
              <a:rPr lang="en-US" b="1" dirty="0"/>
              <a:t>TRL </a:t>
            </a:r>
            <a:r>
              <a:rPr lang="en-US" dirty="0"/>
              <a:t>6 </a:t>
            </a:r>
          </a:p>
          <a:p>
            <a:r>
              <a:rPr lang="en-US" b="1" dirty="0"/>
              <a:t>Technology Performance Goal: </a:t>
            </a:r>
            <a:r>
              <a:rPr lang="en-US" dirty="0"/>
              <a:t>Provide planning and scheduling systems to optimize the use of resources during operations, from the execution of daily tasks to working within all constraints and requirements to plan longer-range activities, such as launch manifests and facility utilization. </a:t>
            </a:r>
          </a:p>
          <a:p>
            <a:r>
              <a:rPr lang="en-US" b="1" dirty="0"/>
              <a:t>Parameter, Value: </a:t>
            </a:r>
            <a:r>
              <a:rPr lang="en-US" dirty="0"/>
              <a:t>Number of Plan Models: 1,000s; Number of Scheduled Activities: 1,000s; Level of difficulty of Model Definition Effort (scale of 1 (low) to 5 (high)): 1 </a:t>
            </a:r>
          </a:p>
          <a:p>
            <a:r>
              <a:rPr lang="en-US" b="1" dirty="0"/>
              <a:t>TRL </a:t>
            </a:r>
            <a:r>
              <a:rPr lang="en-US" dirty="0"/>
              <a:t>6 </a:t>
            </a:r>
            <a:endParaRPr lang="en-US" dirty="0"/>
          </a:p>
        </p:txBody>
      </p:sp>
    </p:spTree>
    <p:extLst>
      <p:ext uri="{BB962C8B-B14F-4D97-AF65-F5344CB8AC3E}">
        <p14:creationId xmlns:p14="http://schemas.microsoft.com/office/powerpoint/2010/main" val="1924906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Engineering and Safety Center (NESC)</a:t>
            </a:r>
            <a:endParaRPr lang="en-US" dirty="0"/>
          </a:p>
        </p:txBody>
      </p:sp>
      <p:sp>
        <p:nvSpPr>
          <p:cNvPr id="3" name="Content Placeholder 2"/>
          <p:cNvSpPr>
            <a:spLocks noGrp="1"/>
          </p:cNvSpPr>
          <p:nvPr>
            <p:ph idx="1"/>
          </p:nvPr>
        </p:nvSpPr>
        <p:spPr>
          <a:xfrm>
            <a:off x="838200" y="1825625"/>
            <a:ext cx="5970224" cy="4351338"/>
          </a:xfrm>
        </p:spPr>
        <p:txBody>
          <a:bodyPr>
            <a:normAutofit fontScale="92500" lnSpcReduction="10000"/>
          </a:bodyPr>
          <a:lstStyle/>
          <a:p>
            <a:r>
              <a:rPr lang="en-US" dirty="0" smtClean="0"/>
              <a:t>Action from Challenger and Columbia Recommendations</a:t>
            </a:r>
          </a:p>
          <a:p>
            <a:r>
              <a:rPr lang="en-US" dirty="0" smtClean="0"/>
              <a:t>“Red” or “Tiger” team support for engineering decisions</a:t>
            </a:r>
          </a:p>
          <a:p>
            <a:r>
              <a:rPr lang="en-US" dirty="0" smtClean="0"/>
              <a:t>NESC </a:t>
            </a:r>
            <a:r>
              <a:rPr lang="en-US" dirty="0"/>
              <a:t>Software Discipline </a:t>
            </a:r>
            <a:r>
              <a:rPr lang="en-US" dirty="0" smtClean="0"/>
              <a:t>Expert</a:t>
            </a:r>
          </a:p>
          <a:p>
            <a:r>
              <a:rPr lang="en-US" dirty="0" smtClean="0"/>
              <a:t>NASA </a:t>
            </a:r>
            <a:r>
              <a:rPr lang="en-US" dirty="0"/>
              <a:t>Technical Fellow in </a:t>
            </a:r>
            <a:r>
              <a:rPr lang="en-US" dirty="0" smtClean="0"/>
              <a:t>Software</a:t>
            </a:r>
          </a:p>
          <a:p>
            <a:endParaRPr lang="en-US" dirty="0"/>
          </a:p>
          <a:p>
            <a:r>
              <a:rPr lang="en-US" dirty="0" smtClean="0"/>
              <a:t>My interest in this NASA Formal Methods Symposium is in the advance and enhancement of software validation and verification.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8424" y="1825625"/>
            <a:ext cx="4762500" cy="2657475"/>
          </a:xfrm>
          <a:prstGeom prst="rect">
            <a:avLst/>
          </a:prstGeom>
        </p:spPr>
      </p:pic>
    </p:spTree>
    <p:extLst>
      <p:ext uri="{BB962C8B-B14F-4D97-AF65-F5344CB8AC3E}">
        <p14:creationId xmlns:p14="http://schemas.microsoft.com/office/powerpoint/2010/main" val="7303316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4294967295"/>
          </p:nvPr>
        </p:nvPicPr>
        <p:blipFill>
          <a:blip r:embed="rId2"/>
          <a:stretch>
            <a:fillRect/>
          </a:stretch>
        </p:blipFill>
        <p:spPr>
          <a:xfrm>
            <a:off x="6594764" y="3575627"/>
            <a:ext cx="5181600" cy="2846388"/>
          </a:xfrm>
          <a:prstGeom prst="rect">
            <a:avLst/>
          </a:prstGeom>
        </p:spPr>
      </p:pic>
      <p:sp>
        <p:nvSpPr>
          <p:cNvPr id="2" name="Title 1"/>
          <p:cNvSpPr>
            <a:spLocks noGrp="1"/>
          </p:cNvSpPr>
          <p:nvPr>
            <p:ph type="title"/>
          </p:nvPr>
        </p:nvSpPr>
        <p:spPr>
          <a:xfrm>
            <a:off x="839788" y="457200"/>
            <a:ext cx="3932237" cy="519545"/>
          </a:xfrm>
        </p:spPr>
        <p:txBody>
          <a:bodyPr>
            <a:normAutofit fontScale="90000"/>
          </a:bodyPr>
          <a:lstStyle/>
          <a:p>
            <a:r>
              <a:rPr lang="en-US" dirty="0" smtClean="0"/>
              <a:t>Autonomous Repair</a:t>
            </a:r>
            <a:endParaRPr lang="en-US" dirty="0"/>
          </a:p>
        </p:txBody>
      </p:sp>
      <p:pic>
        <p:nvPicPr>
          <p:cNvPr id="5" name="Content Placeholder 4"/>
          <p:cNvPicPr>
            <a:picLocks noGrp="1" noChangeAspect="1"/>
          </p:cNvPicPr>
          <p:nvPr>
            <p:ph idx="1"/>
          </p:nvPr>
        </p:nvPicPr>
        <p:blipFill>
          <a:blip r:embed="rId3"/>
          <a:stretch>
            <a:fillRect/>
          </a:stretch>
        </p:blipFill>
        <p:spPr>
          <a:xfrm>
            <a:off x="4923416" y="457200"/>
            <a:ext cx="6172200" cy="3482226"/>
          </a:xfrm>
          <a:prstGeom prst="rect">
            <a:avLst/>
          </a:prstGeom>
        </p:spPr>
      </p:pic>
      <p:sp>
        <p:nvSpPr>
          <p:cNvPr id="3" name="Text Placeholder 2"/>
          <p:cNvSpPr>
            <a:spLocks noGrp="1"/>
          </p:cNvSpPr>
          <p:nvPr>
            <p:ph type="body" sz="half" idx="2"/>
          </p:nvPr>
        </p:nvSpPr>
        <p:spPr>
          <a:xfrm>
            <a:off x="839788" y="976745"/>
            <a:ext cx="4083628" cy="4892243"/>
          </a:xfrm>
        </p:spPr>
        <p:txBody>
          <a:bodyPr>
            <a:normAutofit fontScale="85000" lnSpcReduction="20000"/>
          </a:bodyPr>
          <a:lstStyle/>
          <a:p>
            <a:r>
              <a:rPr lang="en-US" b="1" dirty="0"/>
              <a:t>Technology Description: </a:t>
            </a:r>
            <a:r>
              <a:rPr lang="en-US" dirty="0"/>
              <a:t>Launch vehicles and ground systems monitor and assess their own health to identify and repair off-nominal conditions and/or detect timing that might lead to crew abort or flight termination. </a:t>
            </a:r>
            <a:endParaRPr lang="en-US" dirty="0" smtClean="0"/>
          </a:p>
          <a:p>
            <a:r>
              <a:rPr lang="en-US" b="1" dirty="0" smtClean="0"/>
              <a:t>Technology </a:t>
            </a:r>
            <a:r>
              <a:rPr lang="en-US" b="1" dirty="0"/>
              <a:t>Challenge: </a:t>
            </a:r>
            <a:r>
              <a:rPr lang="en-US" dirty="0"/>
              <a:t>Challenges include verifying model-based systems and scaling model-based techniques. </a:t>
            </a:r>
          </a:p>
          <a:p>
            <a:r>
              <a:rPr lang="en-US" b="1" dirty="0"/>
              <a:t>Technology State of the Art: </a:t>
            </a:r>
            <a:r>
              <a:rPr lang="en-US" dirty="0"/>
              <a:t>Model-based autonomy is the creation of long-lived autonomous systems that are able to explore, command, diagnose, and repair themselves using fast, common sense reasoning. </a:t>
            </a:r>
          </a:p>
          <a:p>
            <a:r>
              <a:rPr lang="en-US" b="1" dirty="0"/>
              <a:t>Parameter, Value: </a:t>
            </a:r>
            <a:r>
              <a:rPr lang="en-US" dirty="0"/>
              <a:t>Time to detect off-nominal behavior: hours; Time to identify faults: hours; Time to diagnose faults: hours. </a:t>
            </a:r>
          </a:p>
          <a:p>
            <a:r>
              <a:rPr lang="en-US" b="1" dirty="0"/>
              <a:t>TRL </a:t>
            </a:r>
            <a:r>
              <a:rPr lang="en-US" dirty="0"/>
              <a:t>4 </a:t>
            </a:r>
          </a:p>
          <a:p>
            <a:r>
              <a:rPr lang="en-US" b="1" dirty="0"/>
              <a:t>Technology Performance Goal: </a:t>
            </a:r>
            <a:r>
              <a:rPr lang="en-US" dirty="0"/>
              <a:t>Continuous monitoring of all critical areas for off-nominal behavior plus continuous verification of correct behavior; near real-time detection, identification, and diagnosis of faulty components. </a:t>
            </a:r>
          </a:p>
          <a:p>
            <a:r>
              <a:rPr lang="en-US" b="1" dirty="0"/>
              <a:t>Parameter, Value: </a:t>
            </a:r>
            <a:r>
              <a:rPr lang="en-US" dirty="0"/>
              <a:t>Time to detect off-nominal behavior: seconds; Time to identify faults: minutes; Time to diagnose faults: tens of minutes. </a:t>
            </a:r>
          </a:p>
          <a:p>
            <a:r>
              <a:rPr lang="en-US" b="1" dirty="0"/>
              <a:t>TRL 4 </a:t>
            </a:r>
            <a:endParaRPr lang="en-US" dirty="0"/>
          </a:p>
        </p:txBody>
      </p:sp>
    </p:spTree>
    <p:extLst>
      <p:ext uri="{BB962C8B-B14F-4D97-AF65-F5344CB8AC3E}">
        <p14:creationId xmlns:p14="http://schemas.microsoft.com/office/powerpoint/2010/main" val="28233434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4294967295"/>
          </p:nvPr>
        </p:nvPicPr>
        <p:blipFill>
          <a:blip r:embed="rId2"/>
          <a:stretch>
            <a:fillRect/>
          </a:stretch>
        </p:blipFill>
        <p:spPr>
          <a:xfrm>
            <a:off x="6729845" y="3614161"/>
            <a:ext cx="5181600" cy="2943225"/>
          </a:xfrm>
          <a:prstGeom prst="rect">
            <a:avLst/>
          </a:prstGeom>
        </p:spPr>
      </p:pic>
      <p:sp>
        <p:nvSpPr>
          <p:cNvPr id="2" name="Title 1"/>
          <p:cNvSpPr>
            <a:spLocks noGrp="1"/>
          </p:cNvSpPr>
          <p:nvPr>
            <p:ph type="title"/>
          </p:nvPr>
        </p:nvSpPr>
        <p:spPr>
          <a:xfrm>
            <a:off x="839788" y="457200"/>
            <a:ext cx="3932237" cy="987136"/>
          </a:xfrm>
        </p:spPr>
        <p:txBody>
          <a:bodyPr/>
          <a:lstStyle/>
          <a:p>
            <a:r>
              <a:rPr lang="en-US" dirty="0" smtClean="0"/>
              <a:t>Autonomous Safety Assurance</a:t>
            </a:r>
            <a:endParaRPr lang="en-US" dirty="0"/>
          </a:p>
        </p:txBody>
      </p:sp>
      <p:pic>
        <p:nvPicPr>
          <p:cNvPr id="5" name="Content Placeholder 4"/>
          <p:cNvPicPr>
            <a:picLocks noGrp="1" noChangeAspect="1"/>
          </p:cNvPicPr>
          <p:nvPr>
            <p:ph idx="1"/>
          </p:nvPr>
        </p:nvPicPr>
        <p:blipFill>
          <a:blip r:embed="rId3"/>
          <a:stretch>
            <a:fillRect/>
          </a:stretch>
        </p:blipFill>
        <p:spPr>
          <a:xfrm>
            <a:off x="5058498" y="581016"/>
            <a:ext cx="6172200" cy="3673484"/>
          </a:xfrm>
          <a:prstGeom prst="rect">
            <a:avLst/>
          </a:prstGeom>
        </p:spPr>
      </p:pic>
      <p:sp>
        <p:nvSpPr>
          <p:cNvPr id="3" name="Text Placeholder 2"/>
          <p:cNvSpPr>
            <a:spLocks noGrp="1"/>
          </p:cNvSpPr>
          <p:nvPr>
            <p:ph type="body" sz="half" idx="2"/>
          </p:nvPr>
        </p:nvSpPr>
        <p:spPr>
          <a:xfrm>
            <a:off x="839788" y="1444336"/>
            <a:ext cx="4218710" cy="4424652"/>
          </a:xfrm>
        </p:spPr>
        <p:txBody>
          <a:bodyPr>
            <a:normAutofit fontScale="77500" lnSpcReduction="20000"/>
          </a:bodyPr>
          <a:lstStyle/>
          <a:p>
            <a:r>
              <a:rPr lang="en-US" b="1" dirty="0"/>
              <a:t>Technical Challenge Description: </a:t>
            </a:r>
            <a:r>
              <a:rPr lang="en-US" dirty="0"/>
              <a:t>Develop verification and validation techniques to instill confidence that new technologies are as safe </a:t>
            </a:r>
            <a:r>
              <a:rPr lang="en-US" dirty="0" smtClean="0"/>
              <a:t>as </a:t>
            </a:r>
            <a:r>
              <a:rPr lang="en-US" dirty="0"/>
              <a:t>(or safer than) the current system and provide a cost-effective basis for assurance and certification of complex civil aviation systems. </a:t>
            </a:r>
            <a:endParaRPr lang="en-US" dirty="0" smtClean="0"/>
          </a:p>
          <a:p>
            <a:r>
              <a:rPr lang="en-US" b="1" dirty="0" smtClean="0"/>
              <a:t>Research </a:t>
            </a:r>
            <a:r>
              <a:rPr lang="en-US" b="1" dirty="0"/>
              <a:t>Theme: </a:t>
            </a:r>
            <a:r>
              <a:rPr lang="en-US" dirty="0"/>
              <a:t>Validation, Verification, Testing, and Evaluation: Application of assurance technologies to validate performance of autonomous systems in a variety of known (i.e. conceivable) operational scenarios; extension of traditional verification and validation techniques to ensure trust and confidence in the performance of machine learning, and sense-making autonomy functions capable of adapting to conditions of the unknown </a:t>
            </a:r>
            <a:r>
              <a:rPr lang="en-US" dirty="0" err="1"/>
              <a:t>unknown</a:t>
            </a:r>
            <a:r>
              <a:rPr lang="en-US" dirty="0"/>
              <a:t> type. </a:t>
            </a:r>
          </a:p>
          <a:p>
            <a:r>
              <a:rPr lang="en-US" b="1" dirty="0"/>
              <a:t>Technical Challenge State of the Art: </a:t>
            </a:r>
            <a:r>
              <a:rPr lang="en-US" dirty="0"/>
              <a:t>Developing formal methods for assuring flight-critical systems, researching and promoting use off formal methods to develop safety cases acceptable for certification. </a:t>
            </a:r>
          </a:p>
          <a:p>
            <a:r>
              <a:rPr lang="en-US" b="1" dirty="0"/>
              <a:t>Parameter, Value: </a:t>
            </a:r>
            <a:r>
              <a:rPr lang="en-US" dirty="0"/>
              <a:t>Research into validated tools for assurance of flight-critical systems. </a:t>
            </a:r>
          </a:p>
          <a:p>
            <a:r>
              <a:rPr lang="en-US" b="1" dirty="0"/>
              <a:t>TRL </a:t>
            </a:r>
            <a:r>
              <a:rPr lang="en-US" dirty="0"/>
              <a:t>2 </a:t>
            </a:r>
          </a:p>
          <a:p>
            <a:r>
              <a:rPr lang="en-US" b="1" dirty="0"/>
              <a:t>Technical Challenge Performance Goal: </a:t>
            </a:r>
            <a:r>
              <a:rPr lang="en-US" dirty="0"/>
              <a:t>Demonstrate expedited deployment of flight-critical systems within </a:t>
            </a:r>
            <a:r>
              <a:rPr lang="en-US" dirty="0" err="1"/>
              <a:t>NextGen</a:t>
            </a:r>
            <a:r>
              <a:rPr lang="en-US" dirty="0"/>
              <a:t> simulated environment. </a:t>
            </a:r>
          </a:p>
          <a:p>
            <a:r>
              <a:rPr lang="en-US" b="1" dirty="0"/>
              <a:t>Parameter, Value: </a:t>
            </a:r>
            <a:r>
              <a:rPr lang="en-US" dirty="0"/>
              <a:t>Existence of validated tools for assurance of flight-critical systems. </a:t>
            </a:r>
          </a:p>
          <a:p>
            <a:r>
              <a:rPr lang="en-US" b="1" dirty="0"/>
              <a:t>TRL </a:t>
            </a:r>
            <a:r>
              <a:rPr lang="en-US" dirty="0"/>
              <a:t>6 </a:t>
            </a:r>
            <a:endParaRPr lang="en-US" dirty="0"/>
          </a:p>
        </p:txBody>
      </p:sp>
    </p:spTree>
    <p:extLst>
      <p:ext uri="{BB962C8B-B14F-4D97-AF65-F5344CB8AC3E}">
        <p14:creationId xmlns:p14="http://schemas.microsoft.com/office/powerpoint/2010/main" val="25633539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Environment</a:t>
            </a:r>
            <a:endParaRPr lang="en-US" dirty="0"/>
          </a:p>
        </p:txBody>
      </p:sp>
      <p:sp>
        <p:nvSpPr>
          <p:cNvPr id="3" name="Content Placeholder 2"/>
          <p:cNvSpPr>
            <a:spLocks noGrp="1"/>
          </p:cNvSpPr>
          <p:nvPr>
            <p:ph sz="half" idx="1"/>
          </p:nvPr>
        </p:nvSpPr>
        <p:spPr>
          <a:xfrm>
            <a:off x="838200" y="1825625"/>
            <a:ext cx="10515600" cy="4351338"/>
          </a:xfrm>
        </p:spPr>
        <p:txBody>
          <a:bodyPr>
            <a:normAutofit fontScale="92500" lnSpcReduction="20000"/>
          </a:bodyPr>
          <a:lstStyle/>
          <a:p>
            <a:r>
              <a:rPr lang="en-US" dirty="0" smtClean="0"/>
              <a:t>Budget and Priority</a:t>
            </a:r>
          </a:p>
          <a:p>
            <a:pPr lvl="1"/>
            <a:r>
              <a:rPr lang="en-US" dirty="0" smtClean="0"/>
              <a:t>Funding of major missions is priority</a:t>
            </a:r>
          </a:p>
          <a:p>
            <a:pPr lvl="1"/>
            <a:r>
              <a:rPr lang="en-US" dirty="0" smtClean="0"/>
              <a:t>Budget challenges reduce funding for smaller projects</a:t>
            </a:r>
          </a:p>
          <a:p>
            <a:r>
              <a:rPr lang="en-US" dirty="0" smtClean="0"/>
              <a:t>Major Programs vs. Minor Projects</a:t>
            </a:r>
          </a:p>
          <a:p>
            <a:pPr lvl="1"/>
            <a:r>
              <a:rPr lang="en-US" dirty="0" smtClean="0"/>
              <a:t>Reduced scope as on-ramp for formal method techniques on major programs</a:t>
            </a:r>
          </a:p>
          <a:p>
            <a:pPr lvl="1"/>
            <a:r>
              <a:rPr lang="en-US" dirty="0" smtClean="0"/>
              <a:t>Small projects as on-ramp for formal method techniques increasing the small project importance</a:t>
            </a:r>
          </a:p>
          <a:p>
            <a:r>
              <a:rPr lang="en-US" dirty="0" smtClean="0"/>
              <a:t>Reduced verification and testing due to scale, budget, and schedule</a:t>
            </a:r>
          </a:p>
          <a:p>
            <a:endParaRPr lang="en-US" dirty="0" smtClean="0"/>
          </a:p>
          <a:p>
            <a:r>
              <a:rPr lang="en-US" dirty="0" smtClean="0"/>
              <a:t>How can this community provide and plan the gap between the initial TRL and the goal TRL?  </a:t>
            </a:r>
            <a:r>
              <a:rPr lang="en-US" dirty="0" smtClean="0"/>
              <a:t>What does this community need to support these capabilities?</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2652601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NASA Resources </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Raw Telemetry Data</a:t>
            </a:r>
          </a:p>
          <a:p>
            <a:pPr lvl="1"/>
            <a:r>
              <a:rPr lang="en-US" dirty="0" smtClean="0"/>
              <a:t>Historical hardware data stream from ISS</a:t>
            </a:r>
          </a:p>
          <a:p>
            <a:pPr lvl="1"/>
            <a:r>
              <a:rPr lang="en-US" dirty="0" smtClean="0"/>
              <a:t>Historical hardware failure data from ISS</a:t>
            </a:r>
          </a:p>
          <a:p>
            <a:pPr lvl="1"/>
            <a:r>
              <a:rPr lang="en-US" dirty="0" smtClean="0"/>
              <a:t>Historical hardware data stream from </a:t>
            </a:r>
            <a:r>
              <a:rPr lang="en-US" dirty="0" err="1" smtClean="0"/>
              <a:t>Kepler</a:t>
            </a:r>
            <a:endParaRPr lang="en-US" dirty="0" smtClean="0"/>
          </a:p>
          <a:p>
            <a:pPr lvl="1"/>
            <a:r>
              <a:rPr lang="en-US" dirty="0" smtClean="0"/>
              <a:t>Historical hardware failure data from </a:t>
            </a:r>
            <a:r>
              <a:rPr lang="en-US" dirty="0" err="1" smtClean="0"/>
              <a:t>Kepler</a:t>
            </a:r>
            <a:endParaRPr lang="en-US" dirty="0"/>
          </a:p>
          <a:p>
            <a:r>
              <a:rPr lang="en-US" dirty="0" smtClean="0"/>
              <a:t>Raw Audio Stream</a:t>
            </a:r>
          </a:p>
          <a:p>
            <a:pPr lvl="1"/>
            <a:r>
              <a:rPr lang="en-US" dirty="0" smtClean="0"/>
              <a:t>ISS EVA Audio</a:t>
            </a:r>
          </a:p>
          <a:p>
            <a:pPr lvl="1"/>
            <a:r>
              <a:rPr lang="en-US" dirty="0" smtClean="0"/>
              <a:t>Hubble Repair Audio</a:t>
            </a:r>
          </a:p>
          <a:p>
            <a:pPr marL="0" indent="0">
              <a:buNone/>
            </a:pPr>
            <a:endParaRPr lang="en-US" dirty="0" smtClean="0"/>
          </a:p>
        </p:txBody>
      </p:sp>
      <p:sp>
        <p:nvSpPr>
          <p:cNvPr id="5" name="Content Placeholder 4"/>
          <p:cNvSpPr>
            <a:spLocks noGrp="1"/>
          </p:cNvSpPr>
          <p:nvPr>
            <p:ph sz="half" idx="2"/>
          </p:nvPr>
        </p:nvSpPr>
        <p:spPr/>
        <p:txBody>
          <a:bodyPr>
            <a:normAutofit lnSpcReduction="10000"/>
          </a:bodyPr>
          <a:lstStyle/>
          <a:p>
            <a:r>
              <a:rPr lang="en-US" dirty="0"/>
              <a:t>Raw Science Data</a:t>
            </a:r>
          </a:p>
          <a:p>
            <a:pPr lvl="1"/>
            <a:r>
              <a:rPr lang="en-US" dirty="0"/>
              <a:t>Mars terrain data</a:t>
            </a:r>
          </a:p>
          <a:p>
            <a:pPr lvl="1"/>
            <a:r>
              <a:rPr lang="en-US" dirty="0"/>
              <a:t>Exoplanet data</a:t>
            </a:r>
          </a:p>
          <a:p>
            <a:pPr lvl="1"/>
            <a:r>
              <a:rPr lang="en-US" dirty="0"/>
              <a:t>Earth Science data</a:t>
            </a:r>
          </a:p>
          <a:p>
            <a:r>
              <a:rPr lang="en-US" dirty="0" smtClean="0"/>
              <a:t>Video </a:t>
            </a:r>
            <a:r>
              <a:rPr lang="en-US" dirty="0"/>
              <a:t>Data</a:t>
            </a:r>
          </a:p>
          <a:p>
            <a:pPr lvl="1"/>
            <a:r>
              <a:rPr lang="en-US" dirty="0"/>
              <a:t>Rendezvous and docking</a:t>
            </a:r>
          </a:p>
          <a:p>
            <a:pPr lvl="1"/>
            <a:r>
              <a:rPr lang="en-US" dirty="0"/>
              <a:t>Terrain environments</a:t>
            </a:r>
          </a:p>
          <a:p>
            <a:r>
              <a:rPr lang="en-US" dirty="0"/>
              <a:t>Ground Operations Environment</a:t>
            </a:r>
          </a:p>
          <a:p>
            <a:pPr lvl="1"/>
            <a:r>
              <a:rPr lang="en-US" dirty="0"/>
              <a:t>Planning and scheduling</a:t>
            </a:r>
          </a:p>
          <a:p>
            <a:pPr lvl="1"/>
            <a:r>
              <a:rPr lang="en-US" dirty="0"/>
              <a:t>Configuration and uploads</a:t>
            </a:r>
          </a:p>
          <a:p>
            <a:pPr marL="0" indent="0">
              <a:buNone/>
            </a:pPr>
            <a:endParaRPr lang="en-US" dirty="0"/>
          </a:p>
        </p:txBody>
      </p:sp>
    </p:spTree>
    <p:extLst>
      <p:ext uri="{BB962C8B-B14F-4D97-AF65-F5344CB8AC3E}">
        <p14:creationId xmlns:p14="http://schemas.microsoft.com/office/powerpoint/2010/main" val="42791085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Session: Breakout</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7231633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6"/>
            <a:ext cx="10515600" cy="1064496"/>
          </a:xfrm>
        </p:spPr>
        <p:txBody>
          <a:bodyPr/>
          <a:lstStyle/>
          <a:p>
            <a:r>
              <a:rPr lang="en-US" dirty="0" smtClean="0"/>
              <a:t>Timeframe (Near Term Missions Example)</a:t>
            </a:r>
            <a:endParaRPr lang="en-US" dirty="0"/>
          </a:p>
        </p:txBody>
      </p:sp>
      <p:pic>
        <p:nvPicPr>
          <p:cNvPr id="4" name="Picture 3"/>
          <p:cNvPicPr>
            <a:picLocks noChangeAspect="1"/>
          </p:cNvPicPr>
          <p:nvPr/>
        </p:nvPicPr>
        <p:blipFill>
          <a:blip r:embed="rId2"/>
          <a:stretch>
            <a:fillRect/>
          </a:stretch>
        </p:blipFill>
        <p:spPr>
          <a:xfrm>
            <a:off x="385289" y="1770122"/>
            <a:ext cx="11421422" cy="4608644"/>
          </a:xfrm>
          <a:prstGeom prst="rect">
            <a:avLst/>
          </a:prstGeom>
        </p:spPr>
      </p:pic>
    </p:spTree>
    <p:extLst>
      <p:ext uri="{BB962C8B-B14F-4D97-AF65-F5344CB8AC3E}">
        <p14:creationId xmlns:p14="http://schemas.microsoft.com/office/powerpoint/2010/main" val="2198105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5"/>
            <a:ext cx="5181600" cy="1325563"/>
          </a:xfrm>
        </p:spPr>
        <p:txBody>
          <a:bodyPr/>
          <a:lstStyle/>
          <a:p>
            <a:r>
              <a:rPr lang="en-US" dirty="0" smtClean="0"/>
              <a:t>Advanced Automation for Space Missions</a:t>
            </a:r>
            <a:endParaRPr lang="en-US" dirty="0"/>
          </a:p>
        </p:txBody>
      </p:sp>
      <p:sp>
        <p:nvSpPr>
          <p:cNvPr id="7" name="Content Placeholder 6"/>
          <p:cNvSpPr>
            <a:spLocks noGrp="1"/>
          </p:cNvSpPr>
          <p:nvPr>
            <p:ph sz="half" idx="1"/>
          </p:nvPr>
        </p:nvSpPr>
        <p:spPr/>
        <p:txBody>
          <a:bodyPr>
            <a:noAutofit/>
          </a:bodyPr>
          <a:lstStyle/>
          <a:p>
            <a:pPr marL="0" indent="0" algn="just">
              <a:buNone/>
            </a:pPr>
            <a:r>
              <a:rPr lang="en-US" sz="1800" dirty="0"/>
              <a:t>There is a great deal of theoretical research (and in </a:t>
            </a:r>
            <a:r>
              <a:rPr lang="en-US" sz="1800" dirty="0" smtClean="0"/>
              <a:t>some cases </a:t>
            </a:r>
            <a:r>
              <a:rPr lang="en-US" sz="1800" dirty="0"/>
              <a:t>practical development) in progress at several </a:t>
            </a:r>
            <a:r>
              <a:rPr lang="en-US" sz="1800" dirty="0" smtClean="0"/>
              <a:t>institutions in </a:t>
            </a:r>
            <a:r>
              <a:rPr lang="en-US" sz="1800" dirty="0"/>
              <a:t>the United States and throughout the world. </a:t>
            </a:r>
            <a:r>
              <a:rPr lang="en-US" sz="1800" dirty="0" smtClean="0"/>
              <a:t>These research </a:t>
            </a:r>
            <a:r>
              <a:rPr lang="en-US" sz="1800" dirty="0"/>
              <a:t>and development programs are necessary for </a:t>
            </a:r>
            <a:r>
              <a:rPr lang="en-US" sz="1800" dirty="0" smtClean="0"/>
              <a:t>the eventual </a:t>
            </a:r>
            <a:r>
              <a:rPr lang="en-US" sz="1800" dirty="0"/>
              <a:t>success of the applications described elsewhere </a:t>
            </a:r>
            <a:r>
              <a:rPr lang="en-US" sz="1800" dirty="0" smtClean="0"/>
              <a:t>in this </a:t>
            </a:r>
            <a:r>
              <a:rPr lang="en-US" sz="1800" dirty="0"/>
              <a:t>report. They are also a part of the rationale which </a:t>
            </a:r>
            <a:r>
              <a:rPr lang="en-US" sz="1800" dirty="0" smtClean="0"/>
              <a:t>has led </a:t>
            </a:r>
            <a:r>
              <a:rPr lang="en-US" sz="1800" dirty="0"/>
              <a:t>to NASA's current strong interest in the potential </a:t>
            </a:r>
            <a:r>
              <a:rPr lang="en-US" sz="1800" dirty="0" smtClean="0"/>
              <a:t>of machine </a:t>
            </a:r>
            <a:r>
              <a:rPr lang="en-US" sz="1800" dirty="0"/>
              <a:t>intelligence in space. However, even a </a:t>
            </a:r>
            <a:r>
              <a:rPr lang="en-US" sz="1800" dirty="0" smtClean="0"/>
              <a:t>vigorous research </a:t>
            </a:r>
            <a:r>
              <a:rPr lang="en-US" sz="1800" dirty="0"/>
              <a:t>effort does not necessarily imply an </a:t>
            </a:r>
            <a:r>
              <a:rPr lang="en-US" sz="1800" dirty="0" smtClean="0"/>
              <a:t>applications development </a:t>
            </a:r>
            <a:r>
              <a:rPr lang="en-US" sz="1800" dirty="0"/>
              <a:t>process adaptable to future NASA needs.</a:t>
            </a:r>
          </a:p>
          <a:p>
            <a:pPr marL="0" indent="0" algn="just">
              <a:buNone/>
            </a:pPr>
            <a:r>
              <a:rPr lang="en-US" sz="1800" dirty="0"/>
              <a:t>Furthermore, the technology-transfer problem is </a:t>
            </a:r>
            <a:r>
              <a:rPr lang="en-US" sz="1800" dirty="0" smtClean="0"/>
              <a:t>aggravated by </a:t>
            </a:r>
            <a:r>
              <a:rPr lang="en-US" sz="1800" dirty="0"/>
              <a:t>the relative scarcity of qualified workers in the Al field</a:t>
            </a:r>
            <a:r>
              <a:rPr lang="en-US" sz="1800" dirty="0" smtClean="0"/>
              <a:t>. NASA </a:t>
            </a:r>
            <a:r>
              <a:rPr lang="en-US" sz="1800" dirty="0"/>
              <a:t>may begin to alleviate this manpower crisis </a:t>
            </a:r>
            <a:r>
              <a:rPr lang="en-US" sz="1800" dirty="0" smtClean="0"/>
              <a:t>by directly </a:t>
            </a:r>
            <a:r>
              <a:rPr lang="en-US" sz="1800" dirty="0"/>
              <a:t>supporting artificial intelligence and </a:t>
            </a:r>
            <a:r>
              <a:rPr lang="en-US" sz="1800" dirty="0" smtClean="0"/>
              <a:t>robotics research </a:t>
            </a:r>
            <a:r>
              <a:rPr lang="en-US" sz="1800" dirty="0"/>
              <a:t>in colleges and universities throughout </a:t>
            </a:r>
            <a:r>
              <a:rPr lang="en-US" sz="1800" dirty="0" smtClean="0"/>
              <a:t>the United </a:t>
            </a:r>
            <a:r>
              <a:rPr lang="en-US" sz="1800" dirty="0"/>
              <a:t>States.</a:t>
            </a:r>
          </a:p>
        </p:txBody>
      </p:sp>
      <p:pic>
        <p:nvPicPr>
          <p:cNvPr id="9" name="Content Placeholder 8"/>
          <p:cNvPicPr>
            <a:picLocks noGrp="1" noChangeAspect="1"/>
          </p:cNvPicPr>
          <p:nvPr>
            <p:ph sz="half" idx="2"/>
          </p:nvPr>
        </p:nvPicPr>
        <p:blipFill>
          <a:blip r:embed="rId2"/>
          <a:stretch>
            <a:fillRect/>
          </a:stretch>
        </p:blipFill>
        <p:spPr>
          <a:xfrm>
            <a:off x="6847317" y="1825625"/>
            <a:ext cx="3831366" cy="4351338"/>
          </a:xfrm>
          <a:prstGeom prst="rect">
            <a:avLst/>
          </a:prstGeom>
        </p:spPr>
      </p:pic>
      <p:sp>
        <p:nvSpPr>
          <p:cNvPr id="11" name="Title 5"/>
          <p:cNvSpPr txBox="1">
            <a:spLocks/>
          </p:cNvSpPr>
          <p:nvPr/>
        </p:nvSpPr>
        <p:spPr>
          <a:xfrm>
            <a:off x="6847316" y="365125"/>
            <a:ext cx="3831367" cy="132556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NASA Conference Publication 2255, 1980</a:t>
            </a:r>
            <a:endParaRPr lang="en-US" dirty="0"/>
          </a:p>
        </p:txBody>
      </p:sp>
    </p:spTree>
    <p:extLst>
      <p:ext uri="{BB962C8B-B14F-4D97-AF65-F5344CB8AC3E}">
        <p14:creationId xmlns:p14="http://schemas.microsoft.com/office/powerpoint/2010/main" val="37421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Current State of Software/System Verification</a:t>
            </a:r>
            <a:br>
              <a:rPr lang="en-US" dirty="0" smtClean="0"/>
            </a:br>
            <a:r>
              <a:rPr lang="en-US" dirty="0" smtClean="0"/>
              <a:t>“We test it a lot”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For every documented requirement, there is a documented test case</a:t>
            </a:r>
          </a:p>
          <a:p>
            <a:r>
              <a:rPr lang="en-US" dirty="0" smtClean="0"/>
              <a:t>There must be a documented </a:t>
            </a:r>
            <a:r>
              <a:rPr lang="en-US" dirty="0"/>
              <a:t>successful systems </a:t>
            </a:r>
            <a:r>
              <a:rPr lang="en-US" dirty="0" smtClean="0"/>
              <a:t>test to pass verification.</a:t>
            </a:r>
          </a:p>
          <a:p>
            <a:r>
              <a:rPr lang="en-US" dirty="0" smtClean="0"/>
              <a:t>Success or failure of a systems test is determined by engineering and management.</a:t>
            </a:r>
          </a:p>
          <a:p>
            <a:r>
              <a:rPr lang="en-US" dirty="0" smtClean="0"/>
              <a:t>Specific non-reproducible  defects remain open after system test.</a:t>
            </a:r>
          </a:p>
          <a:p>
            <a:r>
              <a:rPr lang="en-US" dirty="0" smtClean="0"/>
              <a:t>Defects detected during system test are corrected and then verified by a selected subset of the systems test.</a:t>
            </a:r>
          </a:p>
          <a:p>
            <a:r>
              <a:rPr lang="en-US" dirty="0" smtClean="0"/>
              <a:t>As the software advances from software-only test beds to the deployed/targeted system, less and less of the system is tested.</a:t>
            </a:r>
          </a:p>
          <a:p>
            <a:r>
              <a:rPr lang="en-US" dirty="0" smtClean="0"/>
              <a:t>Specific systems are never tested due to expendables, cost, safety, and schedule.</a:t>
            </a:r>
          </a:p>
          <a:p>
            <a:r>
              <a:rPr lang="en-US" dirty="0" smtClean="0"/>
              <a:t>System of System verification is undefined.</a:t>
            </a:r>
          </a:p>
          <a:p>
            <a:r>
              <a:rPr lang="en-US" dirty="0" smtClean="0"/>
              <a:t>Non-software flight configuration verification.  For example: data uploads, code uploads, scripts, conditions, events, and limits verification…</a:t>
            </a:r>
          </a:p>
          <a:p>
            <a:endParaRPr lang="en-US" dirty="0" smtClean="0"/>
          </a:p>
          <a:p>
            <a:pPr marL="0" indent="0">
              <a:buNone/>
            </a:pPr>
            <a:endParaRPr lang="en-US" dirty="0" smtClean="0"/>
          </a:p>
        </p:txBody>
      </p:sp>
    </p:spTree>
    <p:extLst>
      <p:ext uri="{BB962C8B-B14F-4D97-AF65-F5344CB8AC3E}">
        <p14:creationId xmlns:p14="http://schemas.microsoft.com/office/powerpoint/2010/main" val="3391212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could use some help with the developing</a:t>
            </a:r>
            <a:r>
              <a:rPr lang="en-US" dirty="0"/>
              <a:t> </a:t>
            </a:r>
            <a:r>
              <a:rPr lang="en-US" dirty="0" smtClean="0"/>
              <a:t>new techniques to support the following:</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Software-Only Testing</a:t>
            </a:r>
          </a:p>
          <a:p>
            <a:r>
              <a:rPr lang="en-US" dirty="0" smtClean="0"/>
              <a:t>Hardware/Software Testing</a:t>
            </a:r>
          </a:p>
          <a:p>
            <a:r>
              <a:rPr lang="en-US" dirty="0" smtClean="0"/>
              <a:t>Subsystem Testing</a:t>
            </a:r>
          </a:p>
          <a:p>
            <a:r>
              <a:rPr lang="en-US" dirty="0" smtClean="0"/>
              <a:t>Fault Management Testing</a:t>
            </a:r>
          </a:p>
          <a:p>
            <a:r>
              <a:rPr lang="en-US" dirty="0" smtClean="0"/>
              <a:t>Autonomous Functions Verification</a:t>
            </a:r>
          </a:p>
          <a:p>
            <a:r>
              <a:rPr lang="en-US" dirty="0" smtClean="0"/>
              <a:t>Constraint of Solution Space</a:t>
            </a:r>
          </a:p>
          <a:p>
            <a:r>
              <a:rPr lang="en-US" dirty="0" smtClean="0"/>
              <a:t>Abort Systems</a:t>
            </a:r>
          </a:p>
          <a:p>
            <a:r>
              <a:rPr lang="en-US" dirty="0" smtClean="0"/>
              <a:t>Flight Termination Systems</a:t>
            </a:r>
          </a:p>
          <a:p>
            <a:r>
              <a:rPr lang="en-US" dirty="0"/>
              <a:t>System of System </a:t>
            </a:r>
            <a:r>
              <a:rPr lang="en-US" dirty="0" smtClean="0"/>
              <a:t>Integration</a:t>
            </a:r>
          </a:p>
          <a:p>
            <a:r>
              <a:rPr lang="en-US" dirty="0"/>
              <a:t>Software System Acceptance </a:t>
            </a:r>
            <a:r>
              <a:rPr lang="en-US" dirty="0" smtClean="0"/>
              <a:t>Test</a:t>
            </a:r>
          </a:p>
          <a:p>
            <a:pPr marL="0" indent="0">
              <a:buNone/>
            </a:pPr>
            <a:endParaRPr lang="en-US" dirty="0" smtClean="0"/>
          </a:p>
        </p:txBody>
      </p:sp>
      <p:sp>
        <p:nvSpPr>
          <p:cNvPr id="4" name="Content Placeholder 3"/>
          <p:cNvSpPr>
            <a:spLocks noGrp="1"/>
          </p:cNvSpPr>
          <p:nvPr>
            <p:ph sz="half" idx="2"/>
          </p:nvPr>
        </p:nvSpPr>
        <p:spPr>
          <a:xfrm>
            <a:off x="6019800" y="1825625"/>
            <a:ext cx="5680113" cy="4351338"/>
          </a:xfrm>
        </p:spPr>
        <p:txBody>
          <a:bodyPr>
            <a:normAutofit fontScale="92500" lnSpcReduction="20000"/>
          </a:bodyPr>
          <a:lstStyle/>
          <a:p>
            <a:r>
              <a:rPr lang="en-US" dirty="0" smtClean="0"/>
              <a:t>Failure Prognostication</a:t>
            </a:r>
          </a:p>
          <a:p>
            <a:r>
              <a:rPr lang="en-US" dirty="0" smtClean="0"/>
              <a:t>Human – Machine Interfaces</a:t>
            </a:r>
          </a:p>
          <a:p>
            <a:r>
              <a:rPr lang="en-US" dirty="0" smtClean="0"/>
              <a:t>Tele-operation Mission</a:t>
            </a:r>
          </a:p>
          <a:p>
            <a:r>
              <a:rPr lang="en-US" dirty="0" smtClean="0"/>
              <a:t>Autonomous Mission</a:t>
            </a:r>
          </a:p>
          <a:p>
            <a:r>
              <a:rPr lang="en-US" dirty="0" smtClean="0"/>
              <a:t>Scheduling, Resource, and Expendable management</a:t>
            </a:r>
          </a:p>
          <a:p>
            <a:r>
              <a:rPr lang="en-US" dirty="0" smtClean="0"/>
              <a:t>Ground Operations Support</a:t>
            </a:r>
          </a:p>
          <a:p>
            <a:r>
              <a:rPr lang="en-US" dirty="0" smtClean="0"/>
              <a:t>Sensor Analysis and Fusion</a:t>
            </a:r>
          </a:p>
          <a:p>
            <a:r>
              <a:rPr lang="en-US" dirty="0" smtClean="0"/>
              <a:t>Validation and verification of non-software configuration, scripts, fault-management files and tables</a:t>
            </a:r>
          </a:p>
          <a:p>
            <a:endParaRPr lang="en-US" dirty="0"/>
          </a:p>
        </p:txBody>
      </p:sp>
    </p:spTree>
    <p:extLst>
      <p:ext uri="{BB962C8B-B14F-4D97-AF65-F5344CB8AC3E}">
        <p14:creationId xmlns:p14="http://schemas.microsoft.com/office/powerpoint/2010/main" val="2400257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Successful On-Ramp, MBSE Example</a:t>
            </a:r>
            <a:endParaRPr lang="en-US" dirty="0"/>
          </a:p>
        </p:txBody>
      </p:sp>
      <p:sp>
        <p:nvSpPr>
          <p:cNvPr id="3" name="Content Placeholder 2"/>
          <p:cNvSpPr>
            <a:spLocks noGrp="1"/>
          </p:cNvSpPr>
          <p:nvPr>
            <p:ph idx="1"/>
          </p:nvPr>
        </p:nvSpPr>
        <p:spPr/>
        <p:txBody>
          <a:bodyPr>
            <a:normAutofit lnSpcReduction="10000"/>
          </a:bodyPr>
          <a:lstStyle/>
          <a:p>
            <a:r>
              <a:rPr lang="en-US" dirty="0" smtClean="0"/>
              <a:t>Identify specific problem not currently addressed or addressed poorly</a:t>
            </a:r>
          </a:p>
          <a:p>
            <a:r>
              <a:rPr lang="en-US" dirty="0" smtClean="0"/>
              <a:t>Solve a specific problem</a:t>
            </a:r>
            <a:endParaRPr lang="en-US" b="1" dirty="0" smtClean="0"/>
          </a:p>
          <a:p>
            <a:pPr lvl="1"/>
            <a:r>
              <a:rPr lang="en-US" dirty="0"/>
              <a:t>Ground, operations, and flight are all in need of support</a:t>
            </a:r>
          </a:p>
          <a:p>
            <a:pPr lvl="1"/>
            <a:r>
              <a:rPr lang="en-US" dirty="0" smtClean="0"/>
              <a:t>Scope application of formal method to problem</a:t>
            </a:r>
          </a:p>
          <a:p>
            <a:pPr lvl="1"/>
            <a:r>
              <a:rPr lang="en-US" dirty="0" smtClean="0"/>
              <a:t>Scope to succeed</a:t>
            </a:r>
            <a:endParaRPr lang="en-US" dirty="0"/>
          </a:p>
          <a:p>
            <a:r>
              <a:rPr lang="en-US" dirty="0" smtClean="0"/>
              <a:t>Example Deliveries </a:t>
            </a:r>
            <a:r>
              <a:rPr lang="en-US" b="1" dirty="0" smtClean="0"/>
              <a:t>(reduce budget, increase capability, reduce risk)</a:t>
            </a:r>
          </a:p>
          <a:p>
            <a:pPr lvl="1"/>
            <a:r>
              <a:rPr lang="en-US" dirty="0" smtClean="0"/>
              <a:t>Applicable </a:t>
            </a:r>
            <a:r>
              <a:rPr lang="en-US" dirty="0"/>
              <a:t>test cases </a:t>
            </a:r>
            <a:r>
              <a:rPr lang="en-US" dirty="0" smtClean="0"/>
              <a:t>that can be implemented</a:t>
            </a:r>
          </a:p>
          <a:p>
            <a:pPr lvl="1"/>
            <a:r>
              <a:rPr lang="en-US" dirty="0" smtClean="0"/>
              <a:t>Constrain system requirements, system design, and system implementation to allow for formal methods</a:t>
            </a:r>
          </a:p>
          <a:p>
            <a:pPr lvl="1"/>
            <a:r>
              <a:rPr lang="en-US" dirty="0" smtClean="0"/>
              <a:t>Operational tools to audit and verify system parameters and configuration to support ground operations</a:t>
            </a:r>
          </a:p>
          <a:p>
            <a:pPr marL="0" indent="0">
              <a:buNone/>
            </a:pPr>
            <a:endParaRPr lang="en-US" dirty="0" smtClean="0"/>
          </a:p>
          <a:p>
            <a:endParaRPr lang="en-US" dirty="0"/>
          </a:p>
          <a:p>
            <a:pPr lvl="1"/>
            <a:endParaRPr lang="en-US" dirty="0" smtClean="0"/>
          </a:p>
          <a:p>
            <a:endParaRPr lang="en-US" dirty="0"/>
          </a:p>
        </p:txBody>
      </p:sp>
    </p:spTree>
    <p:extLst>
      <p:ext uri="{BB962C8B-B14F-4D97-AF65-F5344CB8AC3E}">
        <p14:creationId xmlns:p14="http://schemas.microsoft.com/office/powerpoint/2010/main" val="1086085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Model-Based System Engineering</a:t>
            </a:r>
            <a:endParaRPr lang="en-US" dirty="0"/>
          </a:p>
        </p:txBody>
      </p:sp>
      <p:sp>
        <p:nvSpPr>
          <p:cNvPr id="5" name="Text Placeholder 4"/>
          <p:cNvSpPr>
            <a:spLocks noGrp="1"/>
          </p:cNvSpPr>
          <p:nvPr>
            <p:ph type="body" sz="half" idx="2"/>
          </p:nvPr>
        </p:nvSpPr>
        <p:spPr/>
        <p:txBody>
          <a:bodyPr>
            <a:normAutofit fontScale="92500" lnSpcReduction="10000"/>
          </a:bodyPr>
          <a:lstStyle/>
          <a:p>
            <a:r>
              <a:rPr lang="en-US" dirty="0" smtClean="0"/>
              <a:t>Problem:  Reviews of numerous interface documents across NASA and contractors has been attempted by dividing the document set among a distributed group of busy engineers.  The review is expected to identify disconnects, gaps, issues, and clarity of the system interfaces.</a:t>
            </a:r>
          </a:p>
          <a:p>
            <a:r>
              <a:rPr lang="en-US" dirty="0" smtClean="0"/>
              <a:t>Question:  Is the above effective or efficient?</a:t>
            </a:r>
          </a:p>
          <a:p>
            <a:r>
              <a:rPr lang="en-US" dirty="0" smtClean="0"/>
              <a:t>NESC Assessment:  Using the document set (&gt;75) to construct a single model of the physical and logical communication and software interfaces, and review the interface model.</a:t>
            </a:r>
          </a:p>
          <a:p>
            <a:r>
              <a:rPr lang="en-US" dirty="0" smtClean="0"/>
              <a:t>Did not call it MBSE, called it “comprehensive document review”.</a:t>
            </a:r>
          </a:p>
          <a:p>
            <a:r>
              <a:rPr lang="en-US" dirty="0" smtClean="0"/>
              <a:t>Assessment has continued for years adding interfaces between SLS-MPCV-ESM and the GSDO interfaces.  Still continuing today.</a:t>
            </a:r>
            <a:endParaRPr lang="en-US" dirty="0"/>
          </a:p>
        </p:txBody>
      </p:sp>
      <p:pic>
        <p:nvPicPr>
          <p:cNvPr id="6"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3187" y="1076039"/>
            <a:ext cx="6299093" cy="479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530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81894"/>
          </a:xfrm>
        </p:spPr>
        <p:txBody>
          <a:bodyPr>
            <a:normAutofit fontScale="90000"/>
          </a:bodyPr>
          <a:lstStyle/>
          <a:p>
            <a:r>
              <a:rPr lang="en-US" dirty="0" smtClean="0"/>
              <a:t>NASA </a:t>
            </a:r>
            <a:r>
              <a:rPr lang="en-US" dirty="0"/>
              <a:t>Technological </a:t>
            </a:r>
            <a:r>
              <a:rPr lang="en-US" dirty="0" smtClean="0"/>
              <a:t>Roadmaps (2015)</a:t>
            </a:r>
            <a:r>
              <a:rPr lang="en-US" dirty="0"/>
              <a:t/>
            </a:r>
            <a:br>
              <a:rPr lang="en-US" dirty="0"/>
            </a:br>
            <a:r>
              <a:rPr lang="en-US" sz="3100" dirty="0">
                <a:hlinkClick r:id="rId2"/>
              </a:rPr>
              <a:t>http://</a:t>
            </a:r>
            <a:r>
              <a:rPr lang="en-US" sz="3100" dirty="0" smtClean="0">
                <a:hlinkClick r:id="rId2"/>
              </a:rPr>
              <a:t>www.nasa.gov/offices/oct/home/roadmaps/index.html</a:t>
            </a:r>
            <a:r>
              <a:rPr lang="en-US" sz="3100" dirty="0" smtClean="0"/>
              <a:t/>
            </a:r>
            <a:br>
              <a:rPr lang="en-US" sz="3100" dirty="0" smtClean="0"/>
            </a:br>
            <a:endParaRPr lang="en-US" dirty="0"/>
          </a:p>
        </p:txBody>
      </p:sp>
      <p:sp>
        <p:nvSpPr>
          <p:cNvPr id="3" name="Content Placeholder 2"/>
          <p:cNvSpPr>
            <a:spLocks noGrp="1"/>
          </p:cNvSpPr>
          <p:nvPr>
            <p:ph idx="1"/>
          </p:nvPr>
        </p:nvSpPr>
        <p:spPr>
          <a:xfrm>
            <a:off x="838200" y="1547018"/>
            <a:ext cx="4365108" cy="4351338"/>
          </a:xfrm>
        </p:spPr>
        <p:txBody>
          <a:bodyPr>
            <a:normAutofit lnSpcReduction="10000"/>
          </a:bodyPr>
          <a:lstStyle/>
          <a:p>
            <a:r>
              <a:rPr lang="en-US" dirty="0" smtClean="0"/>
              <a:t>More of a Catalog of Possible Missions</a:t>
            </a:r>
          </a:p>
          <a:p>
            <a:r>
              <a:rPr lang="en-US" dirty="0" smtClean="0"/>
              <a:t>“What capabilities does NASA need to maintain to meet these possible missions?”</a:t>
            </a:r>
          </a:p>
          <a:p>
            <a:r>
              <a:rPr lang="en-US" dirty="0" smtClean="0"/>
              <a:t>“What is the timeline to meet the necessary capability?”</a:t>
            </a:r>
          </a:p>
          <a:p>
            <a:r>
              <a:rPr lang="en-US" dirty="0" smtClean="0"/>
              <a:t>‘Automation’ appears in nearly every roadmap</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3308" y="1547018"/>
            <a:ext cx="3515525" cy="4908551"/>
          </a:xfrm>
          <a:prstGeom prst="rect">
            <a:avLst/>
          </a:prstGeom>
        </p:spPr>
      </p:pic>
      <p:pic>
        <p:nvPicPr>
          <p:cNvPr id="4" name="Picture 3"/>
          <p:cNvPicPr>
            <a:picLocks noChangeAspect="1"/>
          </p:cNvPicPr>
          <p:nvPr/>
        </p:nvPicPr>
        <p:blipFill>
          <a:blip r:embed="rId4"/>
          <a:stretch>
            <a:fillRect/>
          </a:stretch>
        </p:blipFill>
        <p:spPr>
          <a:xfrm>
            <a:off x="5203308" y="1547019"/>
            <a:ext cx="6577740" cy="4908550"/>
          </a:xfrm>
          <a:prstGeom prst="rect">
            <a:avLst/>
          </a:prstGeom>
        </p:spPr>
      </p:pic>
    </p:spTree>
    <p:extLst>
      <p:ext uri="{BB962C8B-B14F-4D97-AF65-F5344CB8AC3E}">
        <p14:creationId xmlns:p14="http://schemas.microsoft.com/office/powerpoint/2010/main" val="374596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1884</TotalTime>
  <Words>3117</Words>
  <Application>Microsoft Office PowerPoint</Application>
  <PresentationFormat>Widescreen</PresentationFormat>
  <Paragraphs>213</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Where Formal Methods Might Find Application on Future NASA Missions</vt:lpstr>
      <vt:lpstr>I am not a formal methods expert.  Or an AI expert.  Or an automation expert.  </vt:lpstr>
      <vt:lpstr>NASA Engineering and Safety Center (NESC)</vt:lpstr>
      <vt:lpstr>Advanced Automation for Space Missions</vt:lpstr>
      <vt:lpstr>Current State of Software/System Verification “We test it a lot”</vt:lpstr>
      <vt:lpstr>I could use some help with the developing new techniques to support the following:</vt:lpstr>
      <vt:lpstr>Successful On-Ramp, MBSE Example</vt:lpstr>
      <vt:lpstr>Model-Based System Engineering</vt:lpstr>
      <vt:lpstr>NASA Technological Roadmaps (2015) http://www.nasa.gov/offices/oct/home/roadmaps/index.html </vt:lpstr>
      <vt:lpstr>NASA “Tabs”</vt:lpstr>
      <vt:lpstr>PowerPoint Presentation</vt:lpstr>
      <vt:lpstr>Timeframe (Near Term Technology Example)</vt:lpstr>
      <vt:lpstr>Capabilities</vt:lpstr>
      <vt:lpstr>Generic TRL Definitions</vt:lpstr>
      <vt:lpstr>Formal Specification Language</vt:lpstr>
      <vt:lpstr>Autonomous Fault Detection</vt:lpstr>
      <vt:lpstr>Autonomous Surface Navigation</vt:lpstr>
      <vt:lpstr>Human Intent</vt:lpstr>
      <vt:lpstr>Autonomous Systems Human Interface</vt:lpstr>
      <vt:lpstr>Ground-Based Fault Forecasting</vt:lpstr>
      <vt:lpstr>Integrated Vehicle Health Management</vt:lpstr>
      <vt:lpstr>Distributed Autonomous Coordination</vt:lpstr>
      <vt:lpstr>V&amp;V of Complex Adaptive System</vt:lpstr>
      <vt:lpstr>Neural Net Trajectory Planning</vt:lpstr>
      <vt:lpstr>Extending Autonomy</vt:lpstr>
      <vt:lpstr>Hazard Detection</vt:lpstr>
      <vt:lpstr>Digital Twin</vt:lpstr>
      <vt:lpstr>Resource Scheduling</vt:lpstr>
      <vt:lpstr>Activity Scheduling</vt:lpstr>
      <vt:lpstr>Autonomous Repair</vt:lpstr>
      <vt:lpstr>Autonomous Safety Assurance</vt:lpstr>
      <vt:lpstr>NASA Environment</vt:lpstr>
      <vt:lpstr>Possible NASA Resources </vt:lpstr>
      <vt:lpstr>Session: Breakout</vt:lpstr>
      <vt:lpstr>Timeframe (Near Term Missions Example)</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On-Ramps for Formal Methods</dc:title>
  <dc:creator>Aguilar, Michael L. (GSFC-C104)</dc:creator>
  <cp:lastModifiedBy>Aguilar, Michael L. (GSFC-C104)</cp:lastModifiedBy>
  <cp:revision>82</cp:revision>
  <dcterms:created xsi:type="dcterms:W3CDTF">2016-05-12T15:55:45Z</dcterms:created>
  <dcterms:modified xsi:type="dcterms:W3CDTF">2016-06-08T12:24:00Z</dcterms:modified>
</cp:coreProperties>
</file>